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7" r:id="rId2"/>
    <p:sldId id="258" r:id="rId3"/>
    <p:sldId id="259" r:id="rId4"/>
    <p:sldId id="260" r:id="rId5"/>
    <p:sldId id="261" r:id="rId6"/>
    <p:sldId id="263" r:id="rId7"/>
    <p:sldId id="264" r:id="rId8"/>
    <p:sldId id="297" r:id="rId9"/>
    <p:sldId id="262" r:id="rId10"/>
    <p:sldId id="265" r:id="rId11"/>
    <p:sldId id="298" r:id="rId12"/>
    <p:sldId id="268" r:id="rId13"/>
    <p:sldId id="302" r:id="rId14"/>
    <p:sldId id="271" r:id="rId15"/>
    <p:sldId id="270" r:id="rId16"/>
    <p:sldId id="296" r:id="rId17"/>
    <p:sldId id="300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92" r:id="rId27"/>
    <p:sldId id="293" r:id="rId28"/>
    <p:sldId id="294" r:id="rId29"/>
    <p:sldId id="295" r:id="rId30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  <a:srgbClr val="00FFFF"/>
    <a:srgbClr val="FF7C8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80" autoAdjust="0"/>
    <p:restoredTop sz="94660"/>
  </p:normalViewPr>
  <p:slideViewPr>
    <p:cSldViewPr>
      <p:cViewPr varScale="1">
        <p:scale>
          <a:sx n="104" d="100"/>
          <a:sy n="104" d="100"/>
        </p:scale>
        <p:origin x="-94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 smtClean="0"/>
            </a:lvl1pPr>
          </a:lstStyle>
          <a:p>
            <a:pPr>
              <a:defRPr/>
            </a:pPr>
            <a:fld id="{1D7427B1-D51A-4B43-83DF-10F9CDE2F0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1209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 smtClean="0"/>
            </a:lvl1pPr>
          </a:lstStyle>
          <a:p>
            <a:pPr>
              <a:defRPr/>
            </a:pPr>
            <a:fld id="{4268EE59-C99D-4250-A795-2FF2467C57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9464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821168C-7120-45C4-8668-E4079A47C297}" type="slidenum">
              <a:rPr lang="en-US"/>
              <a:pPr eaLnBrk="1" hangingPunct="1"/>
              <a:t>1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126E653-B401-4171-974E-4F517116F98B}" type="slidenum">
              <a:rPr lang="en-US"/>
              <a:pPr eaLnBrk="1" hangingPunct="1"/>
              <a:t>10</a:t>
            </a:fld>
            <a:endParaRPr 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9109D14-2ED9-4871-BA14-A51C84B3FEA3}" type="slidenum">
              <a:rPr lang="en-US"/>
              <a:pPr eaLnBrk="1" hangingPunct="1"/>
              <a:t>11</a:t>
            </a:fld>
            <a:endParaRPr 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6ADAF08-A343-46F4-8C1A-91B3BA153DD8}" type="slidenum">
              <a:rPr lang="en-US"/>
              <a:pPr eaLnBrk="1" hangingPunct="1"/>
              <a:t>12</a:t>
            </a:fld>
            <a:endParaRPr 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2313"/>
            <a:ext cx="4800600" cy="3600450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AFCD280-BF05-4384-B6D8-E55F90E02820}" type="slidenum">
              <a:rPr lang="en-US"/>
              <a:pPr eaLnBrk="1" hangingPunct="1"/>
              <a:t>14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2313"/>
            <a:ext cx="4800600" cy="360045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60ECFF7-A1F5-4C24-A3E0-98350A2CB3A6}" type="slidenum">
              <a:rPr lang="en-US"/>
              <a:pPr eaLnBrk="1" hangingPunct="1"/>
              <a:t>15</a:t>
            </a:fld>
            <a:endParaRPr 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2313"/>
            <a:ext cx="4800600" cy="3600450"/>
          </a:xfrm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81A94BC-6D8F-4990-90AA-E527DAE0DD2E}" type="slidenum">
              <a:rPr lang="en-US"/>
              <a:pPr eaLnBrk="1" hangingPunct="1"/>
              <a:t>16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2313"/>
            <a:ext cx="4800600" cy="3600450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DE015B7-1249-4C46-833A-EB7F53C431FE}" type="slidenum">
              <a:rPr lang="en-US"/>
              <a:pPr eaLnBrk="1" hangingPunct="1"/>
              <a:t>17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2313"/>
            <a:ext cx="4800600" cy="3600450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F41B352-467D-4A33-9098-E334019A0584}" type="slidenum">
              <a:rPr lang="en-US"/>
              <a:pPr eaLnBrk="1" hangingPunct="1"/>
              <a:t>18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2313"/>
            <a:ext cx="4800600" cy="3600450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891A6F9-081B-4943-9B51-E3CD9CBA28F3}" type="slidenum">
              <a:rPr lang="en-US"/>
              <a:pPr eaLnBrk="1" hangingPunct="1"/>
              <a:t>19</a:t>
            </a:fld>
            <a:endParaRPr 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2313"/>
            <a:ext cx="4800600" cy="3600450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29B9804-85F1-4280-A89B-7D3EF733DE5F}" type="slidenum">
              <a:rPr lang="en-US"/>
              <a:pPr eaLnBrk="1" hangingPunct="1"/>
              <a:t>20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2313"/>
            <a:ext cx="4800600" cy="3600450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79B54AB-DD5B-4EAB-B598-D6834D618755}" type="slidenum">
              <a:rPr lang="en-US"/>
              <a:pPr eaLnBrk="1" hangingPunct="1"/>
              <a:t>2</a:t>
            </a:fld>
            <a:endParaRPr lang="en-US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124A830-51D9-439F-919A-53E8DA353C2F}" type="slidenum">
              <a:rPr lang="en-US"/>
              <a:pPr eaLnBrk="1" hangingPunct="1"/>
              <a:t>21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2313"/>
            <a:ext cx="4800600" cy="3600450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1DD7A71-F312-4CD3-9BF8-7C0240F04979}" type="slidenum">
              <a:rPr lang="en-US"/>
              <a:pPr eaLnBrk="1" hangingPunct="1"/>
              <a:t>22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2313"/>
            <a:ext cx="4800600" cy="3600450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699CEC2-D1FC-489B-9681-C011D5C22EC0}" type="slidenum">
              <a:rPr lang="en-US"/>
              <a:pPr eaLnBrk="1" hangingPunct="1"/>
              <a:t>23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2313"/>
            <a:ext cx="4800600" cy="3600450"/>
          </a:xfrm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9DE6CE8-2F3C-455E-BC18-A490DDEE61AA}" type="slidenum">
              <a:rPr lang="en-US"/>
              <a:pPr eaLnBrk="1" hangingPunct="1"/>
              <a:t>24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2313"/>
            <a:ext cx="4800600" cy="3600450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DC140B1-6123-4768-8D7A-CD10A8BCD07A}" type="slidenum">
              <a:rPr lang="en-US"/>
              <a:pPr eaLnBrk="1" hangingPunct="1"/>
              <a:t>25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2313"/>
            <a:ext cx="4800600" cy="3600450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9895DB8-EC77-496F-B76D-1243F015635C}" type="slidenum">
              <a:rPr lang="en-US"/>
              <a:pPr eaLnBrk="1" hangingPunct="1"/>
              <a:t>26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2313"/>
            <a:ext cx="4800600" cy="3600450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244A2EB-6C92-4E5C-9B32-2AAEE11100D2}" type="slidenum">
              <a:rPr lang="en-US"/>
              <a:pPr eaLnBrk="1" hangingPunct="1"/>
              <a:t>27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2313"/>
            <a:ext cx="4800600" cy="3600450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E7ACBFC-3706-489E-8748-940E750C0494}" type="slidenum">
              <a:rPr lang="en-US"/>
              <a:pPr eaLnBrk="1" hangingPunct="1"/>
              <a:t>28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2313"/>
            <a:ext cx="4800600" cy="3600450"/>
          </a:xfrm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771189A-6F26-497A-9EEC-6A50A01C9FB1}" type="slidenum">
              <a:rPr lang="en-US"/>
              <a:pPr eaLnBrk="1" hangingPunct="1"/>
              <a:t>29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2313"/>
            <a:ext cx="4800600" cy="3600450"/>
          </a:xfrm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6F341FA-86BF-4230-B0C3-B2A46D2207CF}" type="slidenum">
              <a:rPr lang="en-US"/>
              <a:pPr eaLnBrk="1" hangingPunct="1"/>
              <a:t>3</a:t>
            </a:fld>
            <a:endParaRPr lang="en-US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2401D91-4EB7-4EDF-9C74-D524716B81EB}" type="slidenum">
              <a:rPr lang="en-US"/>
              <a:pPr eaLnBrk="1" hangingPunct="1"/>
              <a:t>4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FC27322-C9D1-477E-AD54-0A3ECE6739AE}" type="slidenum">
              <a:rPr lang="en-US"/>
              <a:pPr eaLnBrk="1" hangingPunct="1"/>
              <a:t>5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3584E36-A17D-45AE-9C7B-7F010A24FFF6}" type="slidenum">
              <a:rPr lang="en-US"/>
              <a:pPr eaLnBrk="1" hangingPunct="1"/>
              <a:t>6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83519BA-0158-4E11-9FE9-03214D09C8A9}" type="slidenum">
              <a:rPr lang="en-US"/>
              <a:pPr eaLnBrk="1" hangingPunct="1"/>
              <a:t>7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CAA5909-087D-4FF7-981D-0ABFAEBE1429}" type="slidenum">
              <a:rPr lang="en-US"/>
              <a:pPr eaLnBrk="1" hangingPunct="1"/>
              <a:t>8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85145F9-54B0-4DA3-9B42-85D1C1DB3AF1}" type="slidenum">
              <a:rPr lang="en-US"/>
              <a:pPr eaLnBrk="1" hangingPunct="1"/>
              <a:t>9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FA46B4-6E60-453F-A74E-F96BDBFEEE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48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00CE1A-DE71-48A9-B6BF-7243421967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50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EB7E26-EAE5-4B6A-A26F-4B6914E0A7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9301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BE074B-DB78-4DC4-AF42-B38B46668F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734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1EFC87-C83E-4E05-AE5C-030B1C05D3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99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08881A-4ABF-4F84-A6F1-C1ACCB1BA3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93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7B69C4-A41F-4435-B64D-2756980A69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14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49DDDB-7A29-499B-8604-4AD304DAFA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163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349690-E0CA-40B0-A0D8-2B8A9AA723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97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CB4E1-9504-4B10-8818-F9506210E7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1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3F7CC2-EEEF-47F0-AA26-DC465A6B61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81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3ED51B-D95A-4645-AC0C-46703E1034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49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921996-E70C-4BB5-A295-8AD26D4906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16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79900D13-C1DE-4206-B786-D38DF85455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1676400" y="2590800"/>
            <a:ext cx="61150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4400">
                <a:solidFill>
                  <a:srgbClr val="FFFF99"/>
                </a:solidFill>
              </a:rPr>
              <a:t>Tricarboxylic Acid 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Aconit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89100"/>
            <a:ext cx="9144000" cy="347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457200" y="4256088"/>
            <a:ext cx="565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000"/>
              <a:t>HO</a:t>
            </a: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1246188" y="4540250"/>
            <a:ext cx="8175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000"/>
              <a:t>COO</a:t>
            </a:r>
            <a:r>
              <a:rPr lang="en-US" sz="2000" baseline="30000"/>
              <a:t>-</a:t>
            </a:r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2170113" y="4267200"/>
            <a:ext cx="6445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000"/>
              <a:t>CH</a:t>
            </a:r>
            <a:r>
              <a:rPr lang="en-US" sz="2000" baseline="-25000"/>
              <a:t>2</a:t>
            </a:r>
          </a:p>
        </p:txBody>
      </p:sp>
      <p:sp>
        <p:nvSpPr>
          <p:cNvPr id="11270" name="Text Box 6"/>
          <p:cNvSpPr txBox="1">
            <a:spLocks noChangeArrowheads="1"/>
          </p:cNvSpPr>
          <p:nvPr/>
        </p:nvSpPr>
        <p:spPr bwMode="auto">
          <a:xfrm>
            <a:off x="5399088" y="4233863"/>
            <a:ext cx="565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000"/>
              <a:t>HO</a:t>
            </a:r>
          </a:p>
        </p:txBody>
      </p:sp>
      <p:sp>
        <p:nvSpPr>
          <p:cNvPr id="11271" name="Text Box 7"/>
          <p:cNvSpPr txBox="1">
            <a:spLocks noChangeArrowheads="1"/>
          </p:cNvSpPr>
          <p:nvPr/>
        </p:nvSpPr>
        <p:spPr bwMode="auto">
          <a:xfrm>
            <a:off x="6188075" y="4518025"/>
            <a:ext cx="8175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000"/>
              <a:t>COO</a:t>
            </a:r>
            <a:r>
              <a:rPr lang="en-US" sz="2000" baseline="30000"/>
              <a:t>-</a:t>
            </a:r>
          </a:p>
        </p:txBody>
      </p:sp>
      <p:sp>
        <p:nvSpPr>
          <p:cNvPr id="11272" name="Text Box 8"/>
          <p:cNvSpPr txBox="1">
            <a:spLocks noChangeArrowheads="1"/>
          </p:cNvSpPr>
          <p:nvPr/>
        </p:nvSpPr>
        <p:spPr bwMode="auto">
          <a:xfrm>
            <a:off x="7112000" y="4244975"/>
            <a:ext cx="6445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000"/>
              <a:t>CH</a:t>
            </a:r>
            <a:r>
              <a:rPr lang="en-US" sz="2000" baseline="-25000"/>
              <a:t>2</a:t>
            </a:r>
          </a:p>
        </p:txBody>
      </p:sp>
      <p:sp>
        <p:nvSpPr>
          <p:cNvPr id="11273" name="Text Box 9"/>
          <p:cNvSpPr txBox="1">
            <a:spLocks noChangeArrowheads="1"/>
          </p:cNvSpPr>
          <p:nvPr/>
        </p:nvSpPr>
        <p:spPr bwMode="auto">
          <a:xfrm>
            <a:off x="7669213" y="5257800"/>
            <a:ext cx="14335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000">
                <a:solidFill>
                  <a:schemeClr val="bg2"/>
                </a:solidFill>
              </a:rPr>
              <a:t>Matthews 3</a:t>
            </a:r>
            <a:r>
              <a:rPr lang="en-US" sz="1000" baseline="30000">
                <a:solidFill>
                  <a:schemeClr val="bg2"/>
                </a:solidFill>
              </a:rPr>
              <a:t>rd</a:t>
            </a:r>
            <a:r>
              <a:rPr lang="en-US" sz="1000">
                <a:solidFill>
                  <a:schemeClr val="bg2"/>
                </a:solidFill>
              </a:rPr>
              <a:t> ed. p500</a:t>
            </a:r>
          </a:p>
        </p:txBody>
      </p:sp>
      <p:sp>
        <p:nvSpPr>
          <p:cNvPr id="11274" name="Text Box 10"/>
          <p:cNvSpPr txBox="1">
            <a:spLocks noChangeArrowheads="1"/>
          </p:cNvSpPr>
          <p:nvPr/>
        </p:nvSpPr>
        <p:spPr bwMode="auto">
          <a:xfrm>
            <a:off x="2971800" y="609600"/>
            <a:ext cx="30559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800">
                <a:solidFill>
                  <a:srgbClr val="FFFF99"/>
                </a:solidFill>
              </a:rPr>
              <a:t>Citrate is </a:t>
            </a:r>
            <a:r>
              <a:rPr lang="en-US" sz="2800" i="1">
                <a:solidFill>
                  <a:srgbClr val="FFFF99"/>
                </a:solidFill>
              </a:rPr>
              <a:t>pro</a:t>
            </a:r>
            <a:r>
              <a:rPr lang="en-US" sz="2800">
                <a:solidFill>
                  <a:srgbClr val="FFFF99"/>
                </a:solidFill>
              </a:rPr>
              <a:t>chiral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4"/>
          <p:cNvSpPr txBox="1">
            <a:spLocks noChangeArrowheads="1"/>
          </p:cNvSpPr>
          <p:nvPr/>
        </p:nvSpPr>
        <p:spPr bwMode="auto">
          <a:xfrm>
            <a:off x="2209800" y="2514600"/>
            <a:ext cx="5080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>
                <a:solidFill>
                  <a:srgbClr val="FF7C80"/>
                </a:solidFill>
              </a:rPr>
              <a:t>Evidence for the TCA cycle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TCA cy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-1143000"/>
            <a:ext cx="6521450" cy="891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5410200" y="227013"/>
            <a:ext cx="2778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>
                <a:solidFill>
                  <a:srgbClr val="CC0000"/>
                </a:solidFill>
                <a:sym typeface="Symbol" pitchFamily="18" charset="2"/>
              </a:rPr>
              <a:t></a:t>
            </a: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5969000" y="860425"/>
            <a:ext cx="2778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>
                <a:solidFill>
                  <a:srgbClr val="CC0000"/>
                </a:solidFill>
                <a:sym typeface="Symbol" pitchFamily="18" charset="2"/>
              </a:rPr>
              <a:t></a:t>
            </a:r>
          </a:p>
        </p:txBody>
      </p:sp>
      <p:sp>
        <p:nvSpPr>
          <p:cNvPr id="14341" name="Arc 5"/>
          <p:cNvSpPr>
            <a:spLocks/>
          </p:cNvSpPr>
          <p:nvPr/>
        </p:nvSpPr>
        <p:spPr bwMode="auto">
          <a:xfrm rot="876753" flipH="1">
            <a:off x="4084638" y="1588"/>
            <a:ext cx="1362075" cy="858837"/>
          </a:xfrm>
          <a:custGeom>
            <a:avLst/>
            <a:gdLst>
              <a:gd name="T0" fmla="*/ 0 w 32001"/>
              <a:gd name="T1" fmla="*/ 62009 h 36966"/>
              <a:gd name="T2" fmla="*/ 1088860 w 32001"/>
              <a:gd name="T3" fmla="*/ 858837 h 36966"/>
              <a:gd name="T4" fmla="*/ 442703 w 32001"/>
              <a:gd name="T5" fmla="*/ 501836 h 36966"/>
              <a:gd name="T6" fmla="*/ 0 60000 65536"/>
              <a:gd name="T7" fmla="*/ 0 60000 65536"/>
              <a:gd name="T8" fmla="*/ 0 60000 65536"/>
              <a:gd name="T9" fmla="*/ 0 w 32001"/>
              <a:gd name="T10" fmla="*/ 0 h 36966"/>
              <a:gd name="T11" fmla="*/ 32001 w 32001"/>
              <a:gd name="T12" fmla="*/ 36966 h 3696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2001" h="36966" fill="none" extrusionOk="0">
                <a:moveTo>
                  <a:pt x="0" y="2669"/>
                </a:moveTo>
                <a:cubicBezTo>
                  <a:pt x="3187" y="918"/>
                  <a:pt x="6764" y="-1"/>
                  <a:pt x="10401" y="0"/>
                </a:cubicBezTo>
                <a:cubicBezTo>
                  <a:pt x="22330" y="0"/>
                  <a:pt x="32001" y="9670"/>
                  <a:pt x="32001" y="21600"/>
                </a:cubicBezTo>
                <a:cubicBezTo>
                  <a:pt x="32001" y="27374"/>
                  <a:pt x="29689" y="32907"/>
                  <a:pt x="25581" y="36965"/>
                </a:cubicBezTo>
              </a:path>
              <a:path w="32001" h="36966" stroke="0" extrusionOk="0">
                <a:moveTo>
                  <a:pt x="0" y="2669"/>
                </a:moveTo>
                <a:cubicBezTo>
                  <a:pt x="3187" y="918"/>
                  <a:pt x="6764" y="-1"/>
                  <a:pt x="10401" y="0"/>
                </a:cubicBezTo>
                <a:cubicBezTo>
                  <a:pt x="22330" y="0"/>
                  <a:pt x="32001" y="9670"/>
                  <a:pt x="32001" y="21600"/>
                </a:cubicBezTo>
                <a:cubicBezTo>
                  <a:pt x="32001" y="27374"/>
                  <a:pt x="29689" y="32907"/>
                  <a:pt x="25581" y="36965"/>
                </a:cubicBezTo>
                <a:lnTo>
                  <a:pt x="10401" y="21600"/>
                </a:lnTo>
                <a:close/>
              </a:path>
            </a:pathLst>
          </a:custGeom>
          <a:noFill/>
          <a:ln w="28575">
            <a:solidFill>
              <a:srgbClr val="FF66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4342" name="Line 6"/>
          <p:cNvSpPr>
            <a:spLocks noChangeShapeType="1"/>
          </p:cNvSpPr>
          <p:nvPr/>
        </p:nvSpPr>
        <p:spPr bwMode="auto">
          <a:xfrm>
            <a:off x="4168775" y="657225"/>
            <a:ext cx="119063" cy="138113"/>
          </a:xfrm>
          <a:prstGeom prst="line">
            <a:avLst/>
          </a:prstGeom>
          <a:noFill/>
          <a:ln w="38100">
            <a:solidFill>
              <a:srgbClr val="FF66CC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343" name="Rectangle 7"/>
          <p:cNvSpPr>
            <a:spLocks noChangeArrowheads="1"/>
          </p:cNvSpPr>
          <p:nvPr/>
        </p:nvSpPr>
        <p:spPr bwMode="auto">
          <a:xfrm>
            <a:off x="6019800" y="228600"/>
            <a:ext cx="533400" cy="152400"/>
          </a:xfrm>
          <a:prstGeom prst="rect">
            <a:avLst/>
          </a:prstGeom>
          <a:noFill/>
          <a:ln w="12700" algn="ctr">
            <a:solidFill>
              <a:srgbClr val="00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344" name="Rectangle 8"/>
          <p:cNvSpPr>
            <a:spLocks noChangeArrowheads="1"/>
          </p:cNvSpPr>
          <p:nvPr/>
        </p:nvSpPr>
        <p:spPr bwMode="auto">
          <a:xfrm>
            <a:off x="5376863" y="762000"/>
            <a:ext cx="381000" cy="152400"/>
          </a:xfrm>
          <a:prstGeom prst="rect">
            <a:avLst/>
          </a:prstGeom>
          <a:noFill/>
          <a:ln w="12700" algn="ctr">
            <a:solidFill>
              <a:srgbClr val="00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345" name="Oval 9"/>
          <p:cNvSpPr>
            <a:spLocks noChangeArrowheads="1"/>
          </p:cNvSpPr>
          <p:nvPr/>
        </p:nvSpPr>
        <p:spPr bwMode="auto">
          <a:xfrm>
            <a:off x="5856288" y="1143000"/>
            <a:ext cx="247650" cy="234950"/>
          </a:xfrm>
          <a:prstGeom prst="ellipse">
            <a:avLst/>
          </a:prstGeom>
          <a:noFill/>
          <a:ln w="12700" algn="ctr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7150100" y="4267200"/>
            <a:ext cx="247650" cy="234950"/>
          </a:xfrm>
          <a:prstGeom prst="ellipse">
            <a:avLst/>
          </a:prstGeom>
          <a:noFill/>
          <a:ln w="12700" algn="ctr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347" name="Rectangle 11"/>
          <p:cNvSpPr>
            <a:spLocks noChangeArrowheads="1"/>
          </p:cNvSpPr>
          <p:nvPr/>
        </p:nvSpPr>
        <p:spPr bwMode="auto">
          <a:xfrm>
            <a:off x="6388100" y="5784850"/>
            <a:ext cx="381000" cy="152400"/>
          </a:xfrm>
          <a:prstGeom prst="rect">
            <a:avLst/>
          </a:prstGeom>
          <a:noFill/>
          <a:ln w="12700" algn="ctr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348" name="Rectangle 12"/>
          <p:cNvSpPr>
            <a:spLocks noChangeArrowheads="1"/>
          </p:cNvSpPr>
          <p:nvPr/>
        </p:nvSpPr>
        <p:spPr bwMode="auto">
          <a:xfrm>
            <a:off x="5573713" y="6508750"/>
            <a:ext cx="273050" cy="152400"/>
          </a:xfrm>
          <a:prstGeom prst="rect">
            <a:avLst/>
          </a:prstGeom>
          <a:noFill/>
          <a:ln w="19050" algn="ctr">
            <a:solidFill>
              <a:srgbClr val="FF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4349" name="Rectangle 13"/>
          <p:cNvSpPr>
            <a:spLocks noChangeArrowheads="1"/>
          </p:cNvSpPr>
          <p:nvPr/>
        </p:nvSpPr>
        <p:spPr bwMode="auto">
          <a:xfrm>
            <a:off x="3902075" y="5529263"/>
            <a:ext cx="342900" cy="177800"/>
          </a:xfrm>
          <a:prstGeom prst="rect">
            <a:avLst/>
          </a:prstGeom>
          <a:noFill/>
          <a:ln w="19050" algn="ctr">
            <a:solidFill>
              <a:srgbClr val="00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4350" name="Rectangle 14"/>
          <p:cNvSpPr>
            <a:spLocks noChangeArrowheads="1"/>
          </p:cNvSpPr>
          <p:nvPr/>
        </p:nvSpPr>
        <p:spPr bwMode="auto">
          <a:xfrm>
            <a:off x="6623050" y="5562600"/>
            <a:ext cx="361950" cy="152400"/>
          </a:xfrm>
          <a:prstGeom prst="rect">
            <a:avLst/>
          </a:prstGeom>
          <a:noFill/>
          <a:ln w="19050" algn="ctr">
            <a:solidFill>
              <a:srgbClr val="FF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4351" name="Rectangle 15"/>
          <p:cNvSpPr>
            <a:spLocks noChangeArrowheads="1"/>
          </p:cNvSpPr>
          <p:nvPr/>
        </p:nvSpPr>
        <p:spPr bwMode="auto">
          <a:xfrm>
            <a:off x="4883150" y="6527800"/>
            <a:ext cx="412750" cy="177800"/>
          </a:xfrm>
          <a:prstGeom prst="rect">
            <a:avLst/>
          </a:prstGeom>
          <a:noFill/>
          <a:ln w="19050" algn="ctr">
            <a:solidFill>
              <a:srgbClr val="00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7664" name="Text Box 16"/>
          <p:cNvSpPr txBox="1">
            <a:spLocks noChangeArrowheads="1"/>
          </p:cNvSpPr>
          <p:nvPr/>
        </p:nvSpPr>
        <p:spPr bwMode="auto">
          <a:xfrm>
            <a:off x="304800" y="0"/>
            <a:ext cx="2790825" cy="70167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>
                <a:solidFill>
                  <a:srgbClr val="FFFF99"/>
                </a:solidFill>
              </a:rPr>
              <a:t>Carbon can be labeled with C</a:t>
            </a:r>
            <a:r>
              <a:rPr lang="en-US" sz="2000" baseline="30000">
                <a:solidFill>
                  <a:srgbClr val="FFFF99"/>
                </a:solidFill>
              </a:rPr>
              <a:t>14</a:t>
            </a:r>
            <a:r>
              <a:rPr lang="en-US" sz="2000">
                <a:solidFill>
                  <a:srgbClr val="FFFF99"/>
                </a:solidFill>
              </a:rPr>
              <a:t> radioisotope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6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Group 5"/>
          <p:cNvGrpSpPr>
            <a:grpSpLocks/>
          </p:cNvGrpSpPr>
          <p:nvPr/>
        </p:nvGrpSpPr>
        <p:grpSpPr bwMode="auto">
          <a:xfrm>
            <a:off x="1219200" y="1752600"/>
            <a:ext cx="6858000" cy="1384300"/>
            <a:chOff x="990600" y="2057400"/>
            <a:chExt cx="6858000" cy="1384995"/>
          </a:xfrm>
        </p:grpSpPr>
        <p:sp>
          <p:nvSpPr>
            <p:cNvPr id="18436" name="TextBox 1"/>
            <p:cNvSpPr txBox="1">
              <a:spLocks noChangeArrowheads="1"/>
            </p:cNvSpPr>
            <p:nvPr/>
          </p:nvSpPr>
          <p:spPr bwMode="auto">
            <a:xfrm>
              <a:off x="990600" y="2057400"/>
              <a:ext cx="6858000" cy="1384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800">
                  <a:solidFill>
                    <a:srgbClr val="FFFF99"/>
                  </a:solidFill>
                </a:rPr>
                <a:t>                                              [Hot] </a:t>
              </a:r>
            </a:p>
            <a:p>
              <a:pPr eaLnBrk="1" hangingPunct="1"/>
              <a:r>
                <a:rPr lang="en-US" sz="2800">
                  <a:solidFill>
                    <a:srgbClr val="FFFF99"/>
                  </a:solidFill>
                </a:rPr>
                <a:t>Specific Radioactivity =</a:t>
              </a:r>
            </a:p>
            <a:p>
              <a:pPr eaLnBrk="1" hangingPunct="1"/>
              <a:r>
                <a:rPr lang="en-US" sz="2800">
                  <a:solidFill>
                    <a:srgbClr val="FFFF99"/>
                  </a:solidFill>
                </a:rPr>
                <a:t>                                          [Hot + Cold]</a:t>
              </a:r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5181600" y="2743544"/>
              <a:ext cx="1752600" cy="0"/>
            </a:xfrm>
            <a:prstGeom prst="line">
              <a:avLst/>
            </a:prstGeom>
            <a:ln w="28575">
              <a:solidFill>
                <a:srgbClr val="FFFF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35" name="TextBox 6"/>
          <p:cNvSpPr txBox="1">
            <a:spLocks noChangeArrowheads="1"/>
          </p:cNvSpPr>
          <p:nvPr/>
        </p:nvSpPr>
        <p:spPr bwMode="auto">
          <a:xfrm>
            <a:off x="2894013" y="4191000"/>
            <a:ext cx="2897187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800">
                <a:solidFill>
                  <a:srgbClr val="FFFF99"/>
                </a:solidFill>
              </a:rPr>
              <a:t>Hot   = labeled</a:t>
            </a:r>
          </a:p>
          <a:p>
            <a:pPr eaLnBrk="1" hangingPunct="1"/>
            <a:r>
              <a:rPr lang="en-US" sz="2800">
                <a:solidFill>
                  <a:srgbClr val="FFFF99"/>
                </a:solidFill>
              </a:rPr>
              <a:t>Cold = unlabeled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Line 2"/>
          <p:cNvSpPr>
            <a:spLocks noChangeShapeType="1"/>
          </p:cNvSpPr>
          <p:nvPr/>
        </p:nvSpPr>
        <p:spPr bwMode="auto">
          <a:xfrm>
            <a:off x="1752600" y="4038600"/>
            <a:ext cx="6858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19459" name="Picture 3" descr="scrambling in succina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95400"/>
            <a:ext cx="8077200" cy="513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533400" y="2362200"/>
            <a:ext cx="201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400">
                <a:solidFill>
                  <a:schemeClr val="tx2"/>
                </a:solidFill>
              </a:rPr>
              <a:t>Succinyl-CoA</a:t>
            </a:r>
          </a:p>
        </p:txBody>
      </p:sp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762000" y="50292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400">
                <a:solidFill>
                  <a:schemeClr val="tx2"/>
                </a:solidFill>
              </a:rPr>
              <a:t>Succinate</a:t>
            </a:r>
          </a:p>
        </p:txBody>
      </p:sp>
      <p:sp>
        <p:nvSpPr>
          <p:cNvPr id="19462" name="Line 6"/>
          <p:cNvSpPr>
            <a:spLocks noChangeShapeType="1"/>
          </p:cNvSpPr>
          <p:nvPr/>
        </p:nvSpPr>
        <p:spPr bwMode="auto">
          <a:xfrm>
            <a:off x="3657600" y="2590800"/>
            <a:ext cx="685800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9463" name="Line 7"/>
          <p:cNvSpPr>
            <a:spLocks noChangeShapeType="1"/>
          </p:cNvSpPr>
          <p:nvPr/>
        </p:nvSpPr>
        <p:spPr bwMode="auto">
          <a:xfrm flipH="1">
            <a:off x="3429000" y="2819400"/>
            <a:ext cx="914400" cy="16764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9464" name="Line 8"/>
          <p:cNvSpPr>
            <a:spLocks noChangeShapeType="1"/>
          </p:cNvSpPr>
          <p:nvPr/>
        </p:nvSpPr>
        <p:spPr bwMode="auto">
          <a:xfrm>
            <a:off x="3657600" y="5257800"/>
            <a:ext cx="685800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9465" name="Text Box 9"/>
          <p:cNvSpPr txBox="1">
            <a:spLocks noChangeArrowheads="1"/>
          </p:cNvSpPr>
          <p:nvPr/>
        </p:nvSpPr>
        <p:spPr bwMode="auto">
          <a:xfrm>
            <a:off x="6096000" y="2209800"/>
            <a:ext cx="22082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400">
                <a:solidFill>
                  <a:schemeClr val="tx2"/>
                </a:solidFill>
              </a:rPr>
              <a:t>Succinyl-CoA Synthetase</a:t>
            </a:r>
          </a:p>
        </p:txBody>
      </p:sp>
      <p:sp>
        <p:nvSpPr>
          <p:cNvPr id="19466" name="Text Box 10"/>
          <p:cNvSpPr txBox="1">
            <a:spLocks noChangeArrowheads="1"/>
          </p:cNvSpPr>
          <p:nvPr/>
        </p:nvSpPr>
        <p:spPr bwMode="auto">
          <a:xfrm>
            <a:off x="6096000" y="4724400"/>
            <a:ext cx="242728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400">
                <a:solidFill>
                  <a:schemeClr val="tx2"/>
                </a:solidFill>
              </a:rPr>
              <a:t>Succinate dehydrogenase</a:t>
            </a:r>
          </a:p>
        </p:txBody>
      </p:sp>
      <p:sp>
        <p:nvSpPr>
          <p:cNvPr id="33803" name="Line 11"/>
          <p:cNvSpPr>
            <a:spLocks noChangeShapeType="1"/>
          </p:cNvSpPr>
          <p:nvPr/>
        </p:nvSpPr>
        <p:spPr bwMode="auto">
          <a:xfrm flipH="1">
            <a:off x="5257800" y="4419600"/>
            <a:ext cx="381000" cy="1524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9468" name="Text Box 12"/>
          <p:cNvSpPr txBox="1">
            <a:spLocks noChangeArrowheads="1"/>
          </p:cNvSpPr>
          <p:nvPr/>
        </p:nvSpPr>
        <p:spPr bwMode="auto">
          <a:xfrm>
            <a:off x="2692400" y="1676400"/>
            <a:ext cx="3222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800">
                <a:solidFill>
                  <a:srgbClr val="FF3300"/>
                </a:solidFill>
              </a:rPr>
              <a:t>*</a:t>
            </a:r>
          </a:p>
        </p:txBody>
      </p:sp>
      <p:sp>
        <p:nvSpPr>
          <p:cNvPr id="19469" name="Text Box 13"/>
          <p:cNvSpPr txBox="1">
            <a:spLocks noChangeArrowheads="1"/>
          </p:cNvSpPr>
          <p:nvPr/>
        </p:nvSpPr>
        <p:spPr bwMode="auto">
          <a:xfrm>
            <a:off x="2709863" y="4506913"/>
            <a:ext cx="3222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800">
                <a:solidFill>
                  <a:srgbClr val="FF3300"/>
                </a:solidFill>
              </a:rPr>
              <a:t>*</a:t>
            </a:r>
          </a:p>
        </p:txBody>
      </p:sp>
      <p:sp>
        <p:nvSpPr>
          <p:cNvPr id="19470" name="Text Box 14"/>
          <p:cNvSpPr txBox="1">
            <a:spLocks noChangeArrowheads="1"/>
          </p:cNvSpPr>
          <p:nvPr/>
        </p:nvSpPr>
        <p:spPr bwMode="auto">
          <a:xfrm>
            <a:off x="1816100" y="304800"/>
            <a:ext cx="5346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800">
                <a:solidFill>
                  <a:srgbClr val="FFFF99"/>
                </a:solidFill>
              </a:rPr>
              <a:t>Radiolabel remains 100% on C1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0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2" name="Group 2"/>
          <p:cNvGrpSpPr>
            <a:grpSpLocks/>
          </p:cNvGrpSpPr>
          <p:nvPr/>
        </p:nvGrpSpPr>
        <p:grpSpPr bwMode="auto">
          <a:xfrm rot="-3568849">
            <a:off x="1677194" y="1385094"/>
            <a:ext cx="554038" cy="990600"/>
            <a:chOff x="1392" y="1536"/>
            <a:chExt cx="349" cy="624"/>
          </a:xfrm>
        </p:grpSpPr>
        <p:grpSp>
          <p:nvGrpSpPr>
            <p:cNvPr id="20556" name="Group 3"/>
            <p:cNvGrpSpPr>
              <a:grpSpLocks/>
            </p:cNvGrpSpPr>
            <p:nvPr/>
          </p:nvGrpSpPr>
          <p:grpSpPr bwMode="auto">
            <a:xfrm>
              <a:off x="1536" y="1680"/>
              <a:ext cx="205" cy="480"/>
              <a:chOff x="1536" y="1680"/>
              <a:chExt cx="205" cy="480"/>
            </a:xfrm>
          </p:grpSpPr>
          <p:sp>
            <p:nvSpPr>
              <p:cNvPr id="20558" name="Line 4"/>
              <p:cNvSpPr>
                <a:spLocks noChangeShapeType="1"/>
              </p:cNvSpPr>
              <p:nvPr/>
            </p:nvSpPr>
            <p:spPr bwMode="auto">
              <a:xfrm>
                <a:off x="1536" y="1680"/>
                <a:ext cx="0" cy="480"/>
              </a:xfrm>
              <a:prstGeom prst="line">
                <a:avLst/>
              </a:prstGeom>
              <a:noFill/>
              <a:ln w="9525">
                <a:solidFill>
                  <a:srgbClr val="FF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59" name="Line 5"/>
              <p:cNvSpPr>
                <a:spLocks noChangeShapeType="1"/>
              </p:cNvSpPr>
              <p:nvPr/>
            </p:nvSpPr>
            <p:spPr bwMode="auto">
              <a:xfrm>
                <a:off x="1545" y="1683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60" name="Line 6"/>
              <p:cNvSpPr>
                <a:spLocks noChangeShapeType="1"/>
              </p:cNvSpPr>
              <p:nvPr/>
            </p:nvSpPr>
            <p:spPr bwMode="auto">
              <a:xfrm>
                <a:off x="1549" y="2157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61" name="Line 7"/>
              <p:cNvSpPr>
                <a:spLocks noChangeShapeType="1"/>
              </p:cNvSpPr>
              <p:nvPr/>
            </p:nvSpPr>
            <p:spPr bwMode="auto">
              <a:xfrm>
                <a:off x="1544" y="2003"/>
                <a:ext cx="144" cy="0"/>
              </a:xfrm>
              <a:prstGeom prst="line">
                <a:avLst/>
              </a:prstGeom>
              <a:noFill/>
              <a:ln w="9525">
                <a:solidFill>
                  <a:srgbClr val="FF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62" name="Line 8"/>
              <p:cNvSpPr>
                <a:spLocks noChangeShapeType="1"/>
              </p:cNvSpPr>
              <p:nvPr/>
            </p:nvSpPr>
            <p:spPr bwMode="auto">
              <a:xfrm>
                <a:off x="1555" y="1845"/>
                <a:ext cx="144" cy="0"/>
              </a:xfrm>
              <a:prstGeom prst="line">
                <a:avLst/>
              </a:prstGeom>
              <a:noFill/>
              <a:ln w="9525">
                <a:solidFill>
                  <a:srgbClr val="FF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557" name="Text Box 9"/>
            <p:cNvSpPr txBox="1">
              <a:spLocks noChangeArrowheads="1"/>
            </p:cNvSpPr>
            <p:nvPr/>
          </p:nvSpPr>
          <p:spPr bwMode="auto">
            <a:xfrm>
              <a:off x="1392" y="1536"/>
              <a:ext cx="19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400" b="1">
                  <a:solidFill>
                    <a:srgbClr val="FF0000"/>
                  </a:solidFill>
                  <a:cs typeface="Arial" charset="0"/>
                </a:rPr>
                <a:t>*</a:t>
              </a:r>
            </a:p>
          </p:txBody>
        </p:sp>
      </p:grpSp>
      <p:grpSp>
        <p:nvGrpSpPr>
          <p:cNvPr id="20483" name="Group 10"/>
          <p:cNvGrpSpPr>
            <a:grpSpLocks/>
          </p:cNvGrpSpPr>
          <p:nvPr/>
        </p:nvGrpSpPr>
        <p:grpSpPr bwMode="auto">
          <a:xfrm rot="8322186">
            <a:off x="990600" y="2833688"/>
            <a:ext cx="554038" cy="990600"/>
            <a:chOff x="1392" y="1536"/>
            <a:chExt cx="349" cy="624"/>
          </a:xfrm>
        </p:grpSpPr>
        <p:grpSp>
          <p:nvGrpSpPr>
            <p:cNvPr id="20549" name="Group 11"/>
            <p:cNvGrpSpPr>
              <a:grpSpLocks/>
            </p:cNvGrpSpPr>
            <p:nvPr/>
          </p:nvGrpSpPr>
          <p:grpSpPr bwMode="auto">
            <a:xfrm>
              <a:off x="1536" y="1680"/>
              <a:ext cx="205" cy="480"/>
              <a:chOff x="1536" y="1680"/>
              <a:chExt cx="205" cy="480"/>
            </a:xfrm>
          </p:grpSpPr>
          <p:sp>
            <p:nvSpPr>
              <p:cNvPr id="20551" name="Line 12"/>
              <p:cNvSpPr>
                <a:spLocks noChangeShapeType="1"/>
              </p:cNvSpPr>
              <p:nvPr/>
            </p:nvSpPr>
            <p:spPr bwMode="auto">
              <a:xfrm>
                <a:off x="1536" y="1680"/>
                <a:ext cx="0" cy="480"/>
              </a:xfrm>
              <a:prstGeom prst="line">
                <a:avLst/>
              </a:prstGeom>
              <a:noFill/>
              <a:ln w="9525">
                <a:solidFill>
                  <a:srgbClr val="FF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52" name="Line 13"/>
              <p:cNvSpPr>
                <a:spLocks noChangeShapeType="1"/>
              </p:cNvSpPr>
              <p:nvPr/>
            </p:nvSpPr>
            <p:spPr bwMode="auto">
              <a:xfrm>
                <a:off x="1545" y="1683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53" name="Line 14"/>
              <p:cNvSpPr>
                <a:spLocks noChangeShapeType="1"/>
              </p:cNvSpPr>
              <p:nvPr/>
            </p:nvSpPr>
            <p:spPr bwMode="auto">
              <a:xfrm>
                <a:off x="1549" y="2157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54" name="Line 15"/>
              <p:cNvSpPr>
                <a:spLocks noChangeShapeType="1"/>
              </p:cNvSpPr>
              <p:nvPr/>
            </p:nvSpPr>
            <p:spPr bwMode="auto">
              <a:xfrm>
                <a:off x="1544" y="2003"/>
                <a:ext cx="144" cy="0"/>
              </a:xfrm>
              <a:prstGeom prst="line">
                <a:avLst/>
              </a:prstGeom>
              <a:noFill/>
              <a:ln w="9525">
                <a:solidFill>
                  <a:srgbClr val="FF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55" name="Line 16"/>
              <p:cNvSpPr>
                <a:spLocks noChangeShapeType="1"/>
              </p:cNvSpPr>
              <p:nvPr/>
            </p:nvSpPr>
            <p:spPr bwMode="auto">
              <a:xfrm>
                <a:off x="1555" y="1845"/>
                <a:ext cx="144" cy="0"/>
              </a:xfrm>
              <a:prstGeom prst="line">
                <a:avLst/>
              </a:prstGeom>
              <a:noFill/>
              <a:ln w="9525">
                <a:solidFill>
                  <a:srgbClr val="FF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550" name="Text Box 17"/>
            <p:cNvSpPr txBox="1">
              <a:spLocks noChangeArrowheads="1"/>
            </p:cNvSpPr>
            <p:nvPr/>
          </p:nvSpPr>
          <p:spPr bwMode="auto">
            <a:xfrm>
              <a:off x="1392" y="1536"/>
              <a:ext cx="19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400" b="1">
                  <a:solidFill>
                    <a:srgbClr val="FF0000"/>
                  </a:solidFill>
                  <a:cs typeface="Arial" charset="0"/>
                </a:rPr>
                <a:t>*</a:t>
              </a:r>
            </a:p>
          </p:txBody>
        </p:sp>
      </p:grpSp>
      <p:grpSp>
        <p:nvGrpSpPr>
          <p:cNvPr id="20484" name="Group 18"/>
          <p:cNvGrpSpPr>
            <a:grpSpLocks/>
          </p:cNvGrpSpPr>
          <p:nvPr/>
        </p:nvGrpSpPr>
        <p:grpSpPr bwMode="auto">
          <a:xfrm rot="2726574">
            <a:off x="2820194" y="4876007"/>
            <a:ext cx="554037" cy="990600"/>
            <a:chOff x="1392" y="1536"/>
            <a:chExt cx="349" cy="624"/>
          </a:xfrm>
        </p:grpSpPr>
        <p:grpSp>
          <p:nvGrpSpPr>
            <p:cNvPr id="20542" name="Group 19"/>
            <p:cNvGrpSpPr>
              <a:grpSpLocks/>
            </p:cNvGrpSpPr>
            <p:nvPr/>
          </p:nvGrpSpPr>
          <p:grpSpPr bwMode="auto">
            <a:xfrm>
              <a:off x="1536" y="1680"/>
              <a:ext cx="205" cy="480"/>
              <a:chOff x="1536" y="1680"/>
              <a:chExt cx="205" cy="480"/>
            </a:xfrm>
          </p:grpSpPr>
          <p:sp>
            <p:nvSpPr>
              <p:cNvPr id="20544" name="Line 20"/>
              <p:cNvSpPr>
                <a:spLocks noChangeShapeType="1"/>
              </p:cNvSpPr>
              <p:nvPr/>
            </p:nvSpPr>
            <p:spPr bwMode="auto">
              <a:xfrm>
                <a:off x="1536" y="1680"/>
                <a:ext cx="0" cy="480"/>
              </a:xfrm>
              <a:prstGeom prst="line">
                <a:avLst/>
              </a:prstGeom>
              <a:noFill/>
              <a:ln w="9525">
                <a:solidFill>
                  <a:srgbClr val="FF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45" name="Line 21"/>
              <p:cNvSpPr>
                <a:spLocks noChangeShapeType="1"/>
              </p:cNvSpPr>
              <p:nvPr/>
            </p:nvSpPr>
            <p:spPr bwMode="auto">
              <a:xfrm>
                <a:off x="1545" y="1683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46" name="Line 22"/>
              <p:cNvSpPr>
                <a:spLocks noChangeShapeType="1"/>
              </p:cNvSpPr>
              <p:nvPr/>
            </p:nvSpPr>
            <p:spPr bwMode="auto">
              <a:xfrm>
                <a:off x="1549" y="2157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47" name="Line 23"/>
              <p:cNvSpPr>
                <a:spLocks noChangeShapeType="1"/>
              </p:cNvSpPr>
              <p:nvPr/>
            </p:nvSpPr>
            <p:spPr bwMode="auto">
              <a:xfrm>
                <a:off x="1544" y="2003"/>
                <a:ext cx="144" cy="0"/>
              </a:xfrm>
              <a:prstGeom prst="line">
                <a:avLst/>
              </a:prstGeom>
              <a:noFill/>
              <a:ln w="9525">
                <a:solidFill>
                  <a:srgbClr val="FF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48" name="Line 24"/>
              <p:cNvSpPr>
                <a:spLocks noChangeShapeType="1"/>
              </p:cNvSpPr>
              <p:nvPr/>
            </p:nvSpPr>
            <p:spPr bwMode="auto">
              <a:xfrm>
                <a:off x="1555" y="1845"/>
                <a:ext cx="144" cy="0"/>
              </a:xfrm>
              <a:prstGeom prst="line">
                <a:avLst/>
              </a:prstGeom>
              <a:noFill/>
              <a:ln w="9525">
                <a:solidFill>
                  <a:srgbClr val="FF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543" name="Text Box 25"/>
            <p:cNvSpPr txBox="1">
              <a:spLocks noChangeArrowheads="1"/>
            </p:cNvSpPr>
            <p:nvPr/>
          </p:nvSpPr>
          <p:spPr bwMode="auto">
            <a:xfrm>
              <a:off x="1392" y="1536"/>
              <a:ext cx="19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400" b="1">
                  <a:solidFill>
                    <a:srgbClr val="FF0000"/>
                  </a:solidFill>
                  <a:cs typeface="Arial" charset="0"/>
                </a:rPr>
                <a:t>*</a:t>
              </a:r>
            </a:p>
          </p:txBody>
        </p:sp>
      </p:grpSp>
      <p:grpSp>
        <p:nvGrpSpPr>
          <p:cNvPr id="20485" name="Group 26"/>
          <p:cNvGrpSpPr>
            <a:grpSpLocks/>
          </p:cNvGrpSpPr>
          <p:nvPr/>
        </p:nvGrpSpPr>
        <p:grpSpPr bwMode="auto">
          <a:xfrm rot="5856332">
            <a:off x="3124994" y="2513807"/>
            <a:ext cx="554037" cy="990600"/>
            <a:chOff x="1392" y="1536"/>
            <a:chExt cx="349" cy="624"/>
          </a:xfrm>
        </p:grpSpPr>
        <p:grpSp>
          <p:nvGrpSpPr>
            <p:cNvPr id="20535" name="Group 27"/>
            <p:cNvGrpSpPr>
              <a:grpSpLocks/>
            </p:cNvGrpSpPr>
            <p:nvPr/>
          </p:nvGrpSpPr>
          <p:grpSpPr bwMode="auto">
            <a:xfrm>
              <a:off x="1536" y="1680"/>
              <a:ext cx="205" cy="480"/>
              <a:chOff x="1536" y="1680"/>
              <a:chExt cx="205" cy="480"/>
            </a:xfrm>
          </p:grpSpPr>
          <p:sp>
            <p:nvSpPr>
              <p:cNvPr id="20537" name="Line 28"/>
              <p:cNvSpPr>
                <a:spLocks noChangeShapeType="1"/>
              </p:cNvSpPr>
              <p:nvPr/>
            </p:nvSpPr>
            <p:spPr bwMode="auto">
              <a:xfrm>
                <a:off x="1536" y="1680"/>
                <a:ext cx="0" cy="480"/>
              </a:xfrm>
              <a:prstGeom prst="line">
                <a:avLst/>
              </a:prstGeom>
              <a:noFill/>
              <a:ln w="9525">
                <a:solidFill>
                  <a:srgbClr val="FF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38" name="Line 29"/>
              <p:cNvSpPr>
                <a:spLocks noChangeShapeType="1"/>
              </p:cNvSpPr>
              <p:nvPr/>
            </p:nvSpPr>
            <p:spPr bwMode="auto">
              <a:xfrm>
                <a:off x="1545" y="1683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39" name="Line 30"/>
              <p:cNvSpPr>
                <a:spLocks noChangeShapeType="1"/>
              </p:cNvSpPr>
              <p:nvPr/>
            </p:nvSpPr>
            <p:spPr bwMode="auto">
              <a:xfrm>
                <a:off x="1549" y="2157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40" name="Line 31"/>
              <p:cNvSpPr>
                <a:spLocks noChangeShapeType="1"/>
              </p:cNvSpPr>
              <p:nvPr/>
            </p:nvSpPr>
            <p:spPr bwMode="auto">
              <a:xfrm>
                <a:off x="1544" y="2003"/>
                <a:ext cx="144" cy="0"/>
              </a:xfrm>
              <a:prstGeom prst="line">
                <a:avLst/>
              </a:prstGeom>
              <a:noFill/>
              <a:ln w="9525">
                <a:solidFill>
                  <a:srgbClr val="FF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41" name="Line 32"/>
              <p:cNvSpPr>
                <a:spLocks noChangeShapeType="1"/>
              </p:cNvSpPr>
              <p:nvPr/>
            </p:nvSpPr>
            <p:spPr bwMode="auto">
              <a:xfrm>
                <a:off x="1555" y="1845"/>
                <a:ext cx="144" cy="0"/>
              </a:xfrm>
              <a:prstGeom prst="line">
                <a:avLst/>
              </a:prstGeom>
              <a:noFill/>
              <a:ln w="9525">
                <a:solidFill>
                  <a:srgbClr val="FF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536" name="Text Box 33"/>
            <p:cNvSpPr txBox="1">
              <a:spLocks noChangeArrowheads="1"/>
            </p:cNvSpPr>
            <p:nvPr/>
          </p:nvSpPr>
          <p:spPr bwMode="auto">
            <a:xfrm>
              <a:off x="1392" y="1536"/>
              <a:ext cx="19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400" b="1">
                  <a:solidFill>
                    <a:srgbClr val="FF0000"/>
                  </a:solidFill>
                  <a:cs typeface="Arial" charset="0"/>
                </a:rPr>
                <a:t>*</a:t>
              </a:r>
            </a:p>
          </p:txBody>
        </p:sp>
      </p:grpSp>
      <p:grpSp>
        <p:nvGrpSpPr>
          <p:cNvPr id="20486" name="Group 34"/>
          <p:cNvGrpSpPr>
            <a:grpSpLocks/>
          </p:cNvGrpSpPr>
          <p:nvPr/>
        </p:nvGrpSpPr>
        <p:grpSpPr bwMode="auto">
          <a:xfrm rot="5775599">
            <a:off x="4877594" y="4647407"/>
            <a:ext cx="554037" cy="990600"/>
            <a:chOff x="1392" y="1536"/>
            <a:chExt cx="349" cy="624"/>
          </a:xfrm>
        </p:grpSpPr>
        <p:grpSp>
          <p:nvGrpSpPr>
            <p:cNvPr id="20528" name="Group 35"/>
            <p:cNvGrpSpPr>
              <a:grpSpLocks/>
            </p:cNvGrpSpPr>
            <p:nvPr/>
          </p:nvGrpSpPr>
          <p:grpSpPr bwMode="auto">
            <a:xfrm>
              <a:off x="1536" y="1680"/>
              <a:ext cx="205" cy="480"/>
              <a:chOff x="1536" y="1680"/>
              <a:chExt cx="205" cy="480"/>
            </a:xfrm>
          </p:grpSpPr>
          <p:sp>
            <p:nvSpPr>
              <p:cNvPr id="20530" name="Line 36"/>
              <p:cNvSpPr>
                <a:spLocks noChangeShapeType="1"/>
              </p:cNvSpPr>
              <p:nvPr/>
            </p:nvSpPr>
            <p:spPr bwMode="auto">
              <a:xfrm>
                <a:off x="1536" y="1680"/>
                <a:ext cx="0" cy="480"/>
              </a:xfrm>
              <a:prstGeom prst="line">
                <a:avLst/>
              </a:prstGeom>
              <a:noFill/>
              <a:ln w="9525">
                <a:solidFill>
                  <a:srgbClr val="FF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31" name="Line 37"/>
              <p:cNvSpPr>
                <a:spLocks noChangeShapeType="1"/>
              </p:cNvSpPr>
              <p:nvPr/>
            </p:nvSpPr>
            <p:spPr bwMode="auto">
              <a:xfrm>
                <a:off x="1545" y="1683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32" name="Line 38"/>
              <p:cNvSpPr>
                <a:spLocks noChangeShapeType="1"/>
              </p:cNvSpPr>
              <p:nvPr/>
            </p:nvSpPr>
            <p:spPr bwMode="auto">
              <a:xfrm>
                <a:off x="1549" y="2157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33" name="Line 39"/>
              <p:cNvSpPr>
                <a:spLocks noChangeShapeType="1"/>
              </p:cNvSpPr>
              <p:nvPr/>
            </p:nvSpPr>
            <p:spPr bwMode="auto">
              <a:xfrm>
                <a:off x="1544" y="2003"/>
                <a:ext cx="144" cy="0"/>
              </a:xfrm>
              <a:prstGeom prst="line">
                <a:avLst/>
              </a:prstGeom>
              <a:noFill/>
              <a:ln w="9525">
                <a:solidFill>
                  <a:srgbClr val="FF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34" name="Line 40"/>
              <p:cNvSpPr>
                <a:spLocks noChangeShapeType="1"/>
              </p:cNvSpPr>
              <p:nvPr/>
            </p:nvSpPr>
            <p:spPr bwMode="auto">
              <a:xfrm>
                <a:off x="1555" y="1845"/>
                <a:ext cx="144" cy="0"/>
              </a:xfrm>
              <a:prstGeom prst="line">
                <a:avLst/>
              </a:prstGeom>
              <a:noFill/>
              <a:ln w="9525">
                <a:solidFill>
                  <a:srgbClr val="FF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529" name="Text Box 41"/>
            <p:cNvSpPr txBox="1">
              <a:spLocks noChangeArrowheads="1"/>
            </p:cNvSpPr>
            <p:nvPr/>
          </p:nvSpPr>
          <p:spPr bwMode="auto">
            <a:xfrm>
              <a:off x="1392" y="1536"/>
              <a:ext cx="19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400" b="1">
                  <a:solidFill>
                    <a:srgbClr val="FF0000"/>
                  </a:solidFill>
                  <a:cs typeface="Arial" charset="0"/>
                </a:rPr>
                <a:t>*</a:t>
              </a:r>
            </a:p>
          </p:txBody>
        </p:sp>
      </p:grpSp>
      <p:grpSp>
        <p:nvGrpSpPr>
          <p:cNvPr id="20487" name="Group 42"/>
          <p:cNvGrpSpPr>
            <a:grpSpLocks/>
          </p:cNvGrpSpPr>
          <p:nvPr/>
        </p:nvGrpSpPr>
        <p:grpSpPr bwMode="auto">
          <a:xfrm rot="-2346346">
            <a:off x="4191000" y="1385888"/>
            <a:ext cx="554038" cy="990600"/>
            <a:chOff x="1392" y="1536"/>
            <a:chExt cx="349" cy="624"/>
          </a:xfrm>
        </p:grpSpPr>
        <p:grpSp>
          <p:nvGrpSpPr>
            <p:cNvPr id="20521" name="Group 43"/>
            <p:cNvGrpSpPr>
              <a:grpSpLocks/>
            </p:cNvGrpSpPr>
            <p:nvPr/>
          </p:nvGrpSpPr>
          <p:grpSpPr bwMode="auto">
            <a:xfrm>
              <a:off x="1536" y="1680"/>
              <a:ext cx="205" cy="480"/>
              <a:chOff x="1536" y="1680"/>
              <a:chExt cx="205" cy="480"/>
            </a:xfrm>
          </p:grpSpPr>
          <p:sp>
            <p:nvSpPr>
              <p:cNvPr id="20523" name="Line 44"/>
              <p:cNvSpPr>
                <a:spLocks noChangeShapeType="1"/>
              </p:cNvSpPr>
              <p:nvPr/>
            </p:nvSpPr>
            <p:spPr bwMode="auto">
              <a:xfrm>
                <a:off x="1536" y="1680"/>
                <a:ext cx="0" cy="480"/>
              </a:xfrm>
              <a:prstGeom prst="line">
                <a:avLst/>
              </a:prstGeom>
              <a:noFill/>
              <a:ln w="9525">
                <a:solidFill>
                  <a:srgbClr val="FF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24" name="Line 45"/>
              <p:cNvSpPr>
                <a:spLocks noChangeShapeType="1"/>
              </p:cNvSpPr>
              <p:nvPr/>
            </p:nvSpPr>
            <p:spPr bwMode="auto">
              <a:xfrm>
                <a:off x="1545" y="1683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25" name="Line 46"/>
              <p:cNvSpPr>
                <a:spLocks noChangeShapeType="1"/>
              </p:cNvSpPr>
              <p:nvPr/>
            </p:nvSpPr>
            <p:spPr bwMode="auto">
              <a:xfrm>
                <a:off x="1549" y="2157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26" name="Line 47"/>
              <p:cNvSpPr>
                <a:spLocks noChangeShapeType="1"/>
              </p:cNvSpPr>
              <p:nvPr/>
            </p:nvSpPr>
            <p:spPr bwMode="auto">
              <a:xfrm>
                <a:off x="1544" y="2003"/>
                <a:ext cx="144" cy="0"/>
              </a:xfrm>
              <a:prstGeom prst="line">
                <a:avLst/>
              </a:prstGeom>
              <a:noFill/>
              <a:ln w="9525">
                <a:solidFill>
                  <a:srgbClr val="FF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27" name="Line 48"/>
              <p:cNvSpPr>
                <a:spLocks noChangeShapeType="1"/>
              </p:cNvSpPr>
              <p:nvPr/>
            </p:nvSpPr>
            <p:spPr bwMode="auto">
              <a:xfrm>
                <a:off x="1555" y="1845"/>
                <a:ext cx="144" cy="0"/>
              </a:xfrm>
              <a:prstGeom prst="line">
                <a:avLst/>
              </a:prstGeom>
              <a:noFill/>
              <a:ln w="9525">
                <a:solidFill>
                  <a:srgbClr val="FF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522" name="Text Box 49"/>
            <p:cNvSpPr txBox="1">
              <a:spLocks noChangeArrowheads="1"/>
            </p:cNvSpPr>
            <p:nvPr/>
          </p:nvSpPr>
          <p:spPr bwMode="auto">
            <a:xfrm>
              <a:off x="1392" y="1536"/>
              <a:ext cx="19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400" b="1">
                  <a:solidFill>
                    <a:srgbClr val="FF0000"/>
                  </a:solidFill>
                  <a:cs typeface="Arial" charset="0"/>
                </a:rPr>
                <a:t>*</a:t>
              </a:r>
            </a:p>
          </p:txBody>
        </p:sp>
      </p:grpSp>
      <p:grpSp>
        <p:nvGrpSpPr>
          <p:cNvPr id="20488" name="Group 50"/>
          <p:cNvGrpSpPr>
            <a:grpSpLocks/>
          </p:cNvGrpSpPr>
          <p:nvPr/>
        </p:nvGrpSpPr>
        <p:grpSpPr bwMode="auto">
          <a:xfrm rot="674527">
            <a:off x="7010400" y="1081088"/>
            <a:ext cx="554038" cy="990600"/>
            <a:chOff x="1392" y="1536"/>
            <a:chExt cx="349" cy="624"/>
          </a:xfrm>
        </p:grpSpPr>
        <p:grpSp>
          <p:nvGrpSpPr>
            <p:cNvPr id="20514" name="Group 51"/>
            <p:cNvGrpSpPr>
              <a:grpSpLocks/>
            </p:cNvGrpSpPr>
            <p:nvPr/>
          </p:nvGrpSpPr>
          <p:grpSpPr bwMode="auto">
            <a:xfrm>
              <a:off x="1536" y="1680"/>
              <a:ext cx="205" cy="480"/>
              <a:chOff x="1536" y="1680"/>
              <a:chExt cx="205" cy="480"/>
            </a:xfrm>
          </p:grpSpPr>
          <p:sp>
            <p:nvSpPr>
              <p:cNvPr id="20516" name="Line 52"/>
              <p:cNvSpPr>
                <a:spLocks noChangeShapeType="1"/>
              </p:cNvSpPr>
              <p:nvPr/>
            </p:nvSpPr>
            <p:spPr bwMode="auto">
              <a:xfrm>
                <a:off x="1536" y="1680"/>
                <a:ext cx="0" cy="480"/>
              </a:xfrm>
              <a:prstGeom prst="line">
                <a:avLst/>
              </a:prstGeom>
              <a:noFill/>
              <a:ln w="9525">
                <a:solidFill>
                  <a:srgbClr val="FF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17" name="Line 53"/>
              <p:cNvSpPr>
                <a:spLocks noChangeShapeType="1"/>
              </p:cNvSpPr>
              <p:nvPr/>
            </p:nvSpPr>
            <p:spPr bwMode="auto">
              <a:xfrm>
                <a:off x="1545" y="1683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18" name="Line 54"/>
              <p:cNvSpPr>
                <a:spLocks noChangeShapeType="1"/>
              </p:cNvSpPr>
              <p:nvPr/>
            </p:nvSpPr>
            <p:spPr bwMode="auto">
              <a:xfrm>
                <a:off x="1549" y="2157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19" name="Line 55"/>
              <p:cNvSpPr>
                <a:spLocks noChangeShapeType="1"/>
              </p:cNvSpPr>
              <p:nvPr/>
            </p:nvSpPr>
            <p:spPr bwMode="auto">
              <a:xfrm>
                <a:off x="1544" y="2003"/>
                <a:ext cx="144" cy="0"/>
              </a:xfrm>
              <a:prstGeom prst="line">
                <a:avLst/>
              </a:prstGeom>
              <a:noFill/>
              <a:ln w="9525">
                <a:solidFill>
                  <a:srgbClr val="FF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20" name="Line 56"/>
              <p:cNvSpPr>
                <a:spLocks noChangeShapeType="1"/>
              </p:cNvSpPr>
              <p:nvPr/>
            </p:nvSpPr>
            <p:spPr bwMode="auto">
              <a:xfrm>
                <a:off x="1555" y="1845"/>
                <a:ext cx="144" cy="0"/>
              </a:xfrm>
              <a:prstGeom prst="line">
                <a:avLst/>
              </a:prstGeom>
              <a:noFill/>
              <a:ln w="9525">
                <a:solidFill>
                  <a:srgbClr val="FF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515" name="Text Box 57"/>
            <p:cNvSpPr txBox="1">
              <a:spLocks noChangeArrowheads="1"/>
            </p:cNvSpPr>
            <p:nvPr/>
          </p:nvSpPr>
          <p:spPr bwMode="auto">
            <a:xfrm>
              <a:off x="1392" y="1536"/>
              <a:ext cx="19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400" b="1">
                  <a:solidFill>
                    <a:srgbClr val="FF0000"/>
                  </a:solidFill>
                  <a:cs typeface="Arial" charset="0"/>
                </a:rPr>
                <a:t>*</a:t>
              </a:r>
            </a:p>
          </p:txBody>
        </p:sp>
      </p:grpSp>
      <p:grpSp>
        <p:nvGrpSpPr>
          <p:cNvPr id="20489" name="Group 58"/>
          <p:cNvGrpSpPr>
            <a:grpSpLocks/>
          </p:cNvGrpSpPr>
          <p:nvPr/>
        </p:nvGrpSpPr>
        <p:grpSpPr bwMode="auto">
          <a:xfrm rot="-10132195">
            <a:off x="1219200" y="4267200"/>
            <a:ext cx="554038" cy="990600"/>
            <a:chOff x="1392" y="1536"/>
            <a:chExt cx="349" cy="624"/>
          </a:xfrm>
        </p:grpSpPr>
        <p:grpSp>
          <p:nvGrpSpPr>
            <p:cNvPr id="20507" name="Group 59"/>
            <p:cNvGrpSpPr>
              <a:grpSpLocks/>
            </p:cNvGrpSpPr>
            <p:nvPr/>
          </p:nvGrpSpPr>
          <p:grpSpPr bwMode="auto">
            <a:xfrm>
              <a:off x="1536" y="1680"/>
              <a:ext cx="205" cy="480"/>
              <a:chOff x="1536" y="1680"/>
              <a:chExt cx="205" cy="480"/>
            </a:xfrm>
          </p:grpSpPr>
          <p:sp>
            <p:nvSpPr>
              <p:cNvPr id="20509" name="Line 60"/>
              <p:cNvSpPr>
                <a:spLocks noChangeShapeType="1"/>
              </p:cNvSpPr>
              <p:nvPr/>
            </p:nvSpPr>
            <p:spPr bwMode="auto">
              <a:xfrm>
                <a:off x="1536" y="1680"/>
                <a:ext cx="0" cy="480"/>
              </a:xfrm>
              <a:prstGeom prst="line">
                <a:avLst/>
              </a:prstGeom>
              <a:noFill/>
              <a:ln w="9525">
                <a:solidFill>
                  <a:srgbClr val="FF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10" name="Line 61"/>
              <p:cNvSpPr>
                <a:spLocks noChangeShapeType="1"/>
              </p:cNvSpPr>
              <p:nvPr/>
            </p:nvSpPr>
            <p:spPr bwMode="auto">
              <a:xfrm>
                <a:off x="1545" y="1683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11" name="Line 62"/>
              <p:cNvSpPr>
                <a:spLocks noChangeShapeType="1"/>
              </p:cNvSpPr>
              <p:nvPr/>
            </p:nvSpPr>
            <p:spPr bwMode="auto">
              <a:xfrm>
                <a:off x="1549" y="2157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12" name="Line 63"/>
              <p:cNvSpPr>
                <a:spLocks noChangeShapeType="1"/>
              </p:cNvSpPr>
              <p:nvPr/>
            </p:nvSpPr>
            <p:spPr bwMode="auto">
              <a:xfrm>
                <a:off x="1544" y="2003"/>
                <a:ext cx="144" cy="0"/>
              </a:xfrm>
              <a:prstGeom prst="line">
                <a:avLst/>
              </a:prstGeom>
              <a:noFill/>
              <a:ln w="9525">
                <a:solidFill>
                  <a:srgbClr val="FF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13" name="Line 64"/>
              <p:cNvSpPr>
                <a:spLocks noChangeShapeType="1"/>
              </p:cNvSpPr>
              <p:nvPr/>
            </p:nvSpPr>
            <p:spPr bwMode="auto">
              <a:xfrm>
                <a:off x="1555" y="1845"/>
                <a:ext cx="144" cy="0"/>
              </a:xfrm>
              <a:prstGeom prst="line">
                <a:avLst/>
              </a:prstGeom>
              <a:noFill/>
              <a:ln w="9525">
                <a:solidFill>
                  <a:srgbClr val="FF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508" name="Text Box 65"/>
            <p:cNvSpPr txBox="1">
              <a:spLocks noChangeArrowheads="1"/>
            </p:cNvSpPr>
            <p:nvPr/>
          </p:nvSpPr>
          <p:spPr bwMode="auto">
            <a:xfrm>
              <a:off x="1392" y="1536"/>
              <a:ext cx="19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400" b="1">
                  <a:solidFill>
                    <a:srgbClr val="FF0000"/>
                  </a:solidFill>
                  <a:cs typeface="Arial" charset="0"/>
                </a:rPr>
                <a:t>*</a:t>
              </a:r>
            </a:p>
          </p:txBody>
        </p:sp>
      </p:grpSp>
      <p:grpSp>
        <p:nvGrpSpPr>
          <p:cNvPr id="20490" name="Group 66"/>
          <p:cNvGrpSpPr>
            <a:grpSpLocks/>
          </p:cNvGrpSpPr>
          <p:nvPr/>
        </p:nvGrpSpPr>
        <p:grpSpPr bwMode="auto">
          <a:xfrm rot="8408525">
            <a:off x="5181600" y="3214688"/>
            <a:ext cx="554038" cy="990600"/>
            <a:chOff x="1392" y="1536"/>
            <a:chExt cx="349" cy="624"/>
          </a:xfrm>
        </p:grpSpPr>
        <p:grpSp>
          <p:nvGrpSpPr>
            <p:cNvPr id="20500" name="Group 67"/>
            <p:cNvGrpSpPr>
              <a:grpSpLocks/>
            </p:cNvGrpSpPr>
            <p:nvPr/>
          </p:nvGrpSpPr>
          <p:grpSpPr bwMode="auto">
            <a:xfrm>
              <a:off x="1536" y="1680"/>
              <a:ext cx="205" cy="480"/>
              <a:chOff x="1536" y="1680"/>
              <a:chExt cx="205" cy="480"/>
            </a:xfrm>
          </p:grpSpPr>
          <p:sp>
            <p:nvSpPr>
              <p:cNvPr id="20502" name="Line 68"/>
              <p:cNvSpPr>
                <a:spLocks noChangeShapeType="1"/>
              </p:cNvSpPr>
              <p:nvPr/>
            </p:nvSpPr>
            <p:spPr bwMode="auto">
              <a:xfrm>
                <a:off x="1536" y="1680"/>
                <a:ext cx="0" cy="480"/>
              </a:xfrm>
              <a:prstGeom prst="line">
                <a:avLst/>
              </a:prstGeom>
              <a:noFill/>
              <a:ln w="9525">
                <a:solidFill>
                  <a:srgbClr val="FF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03" name="Line 69"/>
              <p:cNvSpPr>
                <a:spLocks noChangeShapeType="1"/>
              </p:cNvSpPr>
              <p:nvPr/>
            </p:nvSpPr>
            <p:spPr bwMode="auto">
              <a:xfrm>
                <a:off x="1545" y="1683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04" name="Line 70"/>
              <p:cNvSpPr>
                <a:spLocks noChangeShapeType="1"/>
              </p:cNvSpPr>
              <p:nvPr/>
            </p:nvSpPr>
            <p:spPr bwMode="auto">
              <a:xfrm>
                <a:off x="1549" y="2157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05" name="Line 71"/>
              <p:cNvSpPr>
                <a:spLocks noChangeShapeType="1"/>
              </p:cNvSpPr>
              <p:nvPr/>
            </p:nvSpPr>
            <p:spPr bwMode="auto">
              <a:xfrm>
                <a:off x="1544" y="2003"/>
                <a:ext cx="144" cy="0"/>
              </a:xfrm>
              <a:prstGeom prst="line">
                <a:avLst/>
              </a:prstGeom>
              <a:noFill/>
              <a:ln w="9525">
                <a:solidFill>
                  <a:srgbClr val="FF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06" name="Line 72"/>
              <p:cNvSpPr>
                <a:spLocks noChangeShapeType="1"/>
              </p:cNvSpPr>
              <p:nvPr/>
            </p:nvSpPr>
            <p:spPr bwMode="auto">
              <a:xfrm>
                <a:off x="1555" y="1845"/>
                <a:ext cx="144" cy="0"/>
              </a:xfrm>
              <a:prstGeom prst="line">
                <a:avLst/>
              </a:prstGeom>
              <a:noFill/>
              <a:ln w="9525">
                <a:solidFill>
                  <a:srgbClr val="FF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501" name="Text Box 73"/>
            <p:cNvSpPr txBox="1">
              <a:spLocks noChangeArrowheads="1"/>
            </p:cNvSpPr>
            <p:nvPr/>
          </p:nvSpPr>
          <p:spPr bwMode="auto">
            <a:xfrm>
              <a:off x="1392" y="1536"/>
              <a:ext cx="19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400" b="1">
                  <a:solidFill>
                    <a:srgbClr val="FF0000"/>
                  </a:solidFill>
                  <a:cs typeface="Arial" charset="0"/>
                </a:rPr>
                <a:t>*</a:t>
              </a:r>
            </a:p>
          </p:txBody>
        </p:sp>
      </p:grpSp>
      <p:grpSp>
        <p:nvGrpSpPr>
          <p:cNvPr id="20491" name="Group 74"/>
          <p:cNvGrpSpPr>
            <a:grpSpLocks/>
          </p:cNvGrpSpPr>
          <p:nvPr/>
        </p:nvGrpSpPr>
        <p:grpSpPr bwMode="auto">
          <a:xfrm rot="-4442826">
            <a:off x="7239794" y="3961607"/>
            <a:ext cx="554037" cy="990600"/>
            <a:chOff x="1392" y="1536"/>
            <a:chExt cx="349" cy="624"/>
          </a:xfrm>
        </p:grpSpPr>
        <p:grpSp>
          <p:nvGrpSpPr>
            <p:cNvPr id="20493" name="Group 75"/>
            <p:cNvGrpSpPr>
              <a:grpSpLocks/>
            </p:cNvGrpSpPr>
            <p:nvPr/>
          </p:nvGrpSpPr>
          <p:grpSpPr bwMode="auto">
            <a:xfrm>
              <a:off x="1536" y="1680"/>
              <a:ext cx="205" cy="480"/>
              <a:chOff x="1536" y="1680"/>
              <a:chExt cx="205" cy="480"/>
            </a:xfrm>
          </p:grpSpPr>
          <p:sp>
            <p:nvSpPr>
              <p:cNvPr id="20495" name="Line 76"/>
              <p:cNvSpPr>
                <a:spLocks noChangeShapeType="1"/>
              </p:cNvSpPr>
              <p:nvPr/>
            </p:nvSpPr>
            <p:spPr bwMode="auto">
              <a:xfrm>
                <a:off x="1536" y="1680"/>
                <a:ext cx="0" cy="480"/>
              </a:xfrm>
              <a:prstGeom prst="line">
                <a:avLst/>
              </a:prstGeom>
              <a:noFill/>
              <a:ln w="9525">
                <a:solidFill>
                  <a:srgbClr val="FF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96" name="Line 77"/>
              <p:cNvSpPr>
                <a:spLocks noChangeShapeType="1"/>
              </p:cNvSpPr>
              <p:nvPr/>
            </p:nvSpPr>
            <p:spPr bwMode="auto">
              <a:xfrm>
                <a:off x="1545" y="1683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97" name="Line 78"/>
              <p:cNvSpPr>
                <a:spLocks noChangeShapeType="1"/>
              </p:cNvSpPr>
              <p:nvPr/>
            </p:nvSpPr>
            <p:spPr bwMode="auto">
              <a:xfrm>
                <a:off x="1549" y="2157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FF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98" name="Line 79"/>
              <p:cNvSpPr>
                <a:spLocks noChangeShapeType="1"/>
              </p:cNvSpPr>
              <p:nvPr/>
            </p:nvSpPr>
            <p:spPr bwMode="auto">
              <a:xfrm>
                <a:off x="1544" y="2003"/>
                <a:ext cx="144" cy="0"/>
              </a:xfrm>
              <a:prstGeom prst="line">
                <a:avLst/>
              </a:prstGeom>
              <a:noFill/>
              <a:ln w="9525">
                <a:solidFill>
                  <a:srgbClr val="FF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99" name="Line 80"/>
              <p:cNvSpPr>
                <a:spLocks noChangeShapeType="1"/>
              </p:cNvSpPr>
              <p:nvPr/>
            </p:nvSpPr>
            <p:spPr bwMode="auto">
              <a:xfrm>
                <a:off x="1555" y="1845"/>
                <a:ext cx="144" cy="0"/>
              </a:xfrm>
              <a:prstGeom prst="line">
                <a:avLst/>
              </a:prstGeom>
              <a:noFill/>
              <a:ln w="9525">
                <a:solidFill>
                  <a:srgbClr val="FF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494" name="Text Box 81"/>
            <p:cNvSpPr txBox="1">
              <a:spLocks noChangeArrowheads="1"/>
            </p:cNvSpPr>
            <p:nvPr/>
          </p:nvSpPr>
          <p:spPr bwMode="auto">
            <a:xfrm>
              <a:off x="1392" y="1536"/>
              <a:ext cx="19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400" b="1">
                  <a:solidFill>
                    <a:srgbClr val="FF0000"/>
                  </a:solidFill>
                  <a:cs typeface="Arial" charset="0"/>
                </a:rPr>
                <a:t>*</a:t>
              </a:r>
            </a:p>
          </p:txBody>
        </p:sp>
      </p:grpSp>
      <p:sp>
        <p:nvSpPr>
          <p:cNvPr id="20492" name="Text Box 14"/>
          <p:cNvSpPr txBox="1">
            <a:spLocks noChangeArrowheads="1"/>
          </p:cNvSpPr>
          <p:nvPr/>
        </p:nvSpPr>
        <p:spPr bwMode="auto">
          <a:xfrm>
            <a:off x="1600200" y="304800"/>
            <a:ext cx="66421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800">
                <a:solidFill>
                  <a:srgbClr val="FFFF99"/>
                </a:solidFill>
              </a:rPr>
              <a:t>However, C1 cannot be distinguished from C4 in succinate.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Line 2"/>
          <p:cNvSpPr>
            <a:spLocks noChangeShapeType="1"/>
          </p:cNvSpPr>
          <p:nvPr/>
        </p:nvSpPr>
        <p:spPr bwMode="auto">
          <a:xfrm>
            <a:off x="1752600" y="4038600"/>
            <a:ext cx="6858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1507" name="Picture 3" descr="scrambling in succina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95400"/>
            <a:ext cx="8077200" cy="513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533400" y="2362200"/>
            <a:ext cx="201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400">
                <a:solidFill>
                  <a:schemeClr val="tx2"/>
                </a:solidFill>
              </a:rPr>
              <a:t>Succinyl-CoA</a:t>
            </a:r>
          </a:p>
        </p:txBody>
      </p:sp>
      <p:sp>
        <p:nvSpPr>
          <p:cNvPr id="21509" name="Text Box 5"/>
          <p:cNvSpPr txBox="1">
            <a:spLocks noChangeArrowheads="1"/>
          </p:cNvSpPr>
          <p:nvPr/>
        </p:nvSpPr>
        <p:spPr bwMode="auto">
          <a:xfrm>
            <a:off x="762000" y="50292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400">
                <a:solidFill>
                  <a:schemeClr val="tx2"/>
                </a:solidFill>
              </a:rPr>
              <a:t>Succinate</a:t>
            </a:r>
          </a:p>
        </p:txBody>
      </p:sp>
      <p:sp>
        <p:nvSpPr>
          <p:cNvPr id="21510" name="Line 6"/>
          <p:cNvSpPr>
            <a:spLocks noChangeShapeType="1"/>
          </p:cNvSpPr>
          <p:nvPr/>
        </p:nvSpPr>
        <p:spPr bwMode="auto">
          <a:xfrm>
            <a:off x="3657600" y="2590800"/>
            <a:ext cx="685800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1511" name="Line 7"/>
          <p:cNvSpPr>
            <a:spLocks noChangeShapeType="1"/>
          </p:cNvSpPr>
          <p:nvPr/>
        </p:nvSpPr>
        <p:spPr bwMode="auto">
          <a:xfrm flipH="1">
            <a:off x="3429000" y="2819400"/>
            <a:ext cx="914400" cy="16764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1512" name="Line 8"/>
          <p:cNvSpPr>
            <a:spLocks noChangeShapeType="1"/>
          </p:cNvSpPr>
          <p:nvPr/>
        </p:nvSpPr>
        <p:spPr bwMode="auto">
          <a:xfrm>
            <a:off x="3657600" y="5257800"/>
            <a:ext cx="685800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1513" name="Text Box 9"/>
          <p:cNvSpPr txBox="1">
            <a:spLocks noChangeArrowheads="1"/>
          </p:cNvSpPr>
          <p:nvPr/>
        </p:nvSpPr>
        <p:spPr bwMode="auto">
          <a:xfrm>
            <a:off x="6096000" y="2209800"/>
            <a:ext cx="22082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400">
                <a:solidFill>
                  <a:schemeClr val="tx2"/>
                </a:solidFill>
              </a:rPr>
              <a:t>Succinyl-CoA Synthetase</a:t>
            </a:r>
          </a:p>
        </p:txBody>
      </p:sp>
      <p:sp>
        <p:nvSpPr>
          <p:cNvPr id="21514" name="Text Box 10"/>
          <p:cNvSpPr txBox="1">
            <a:spLocks noChangeArrowheads="1"/>
          </p:cNvSpPr>
          <p:nvPr/>
        </p:nvSpPr>
        <p:spPr bwMode="auto">
          <a:xfrm>
            <a:off x="6096000" y="4724400"/>
            <a:ext cx="242728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400">
                <a:solidFill>
                  <a:schemeClr val="tx2"/>
                </a:solidFill>
              </a:rPr>
              <a:t>Succinate dehydrogenase</a:t>
            </a:r>
          </a:p>
        </p:txBody>
      </p:sp>
      <p:sp>
        <p:nvSpPr>
          <p:cNvPr id="96267" name="Line 11"/>
          <p:cNvSpPr>
            <a:spLocks noChangeShapeType="1"/>
          </p:cNvSpPr>
          <p:nvPr/>
        </p:nvSpPr>
        <p:spPr bwMode="auto">
          <a:xfrm flipH="1">
            <a:off x="5257800" y="4419600"/>
            <a:ext cx="381000" cy="1524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1516" name="Text Box 12"/>
          <p:cNvSpPr txBox="1">
            <a:spLocks noChangeArrowheads="1"/>
          </p:cNvSpPr>
          <p:nvPr/>
        </p:nvSpPr>
        <p:spPr bwMode="auto">
          <a:xfrm>
            <a:off x="2692400" y="1676400"/>
            <a:ext cx="3222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800">
                <a:solidFill>
                  <a:srgbClr val="FF3300"/>
                </a:solidFill>
              </a:rPr>
              <a:t>*</a:t>
            </a:r>
          </a:p>
        </p:txBody>
      </p:sp>
      <p:sp>
        <p:nvSpPr>
          <p:cNvPr id="21517" name="Text Box 13"/>
          <p:cNvSpPr txBox="1">
            <a:spLocks noChangeArrowheads="1"/>
          </p:cNvSpPr>
          <p:nvPr/>
        </p:nvSpPr>
        <p:spPr bwMode="auto">
          <a:xfrm>
            <a:off x="2709863" y="4506913"/>
            <a:ext cx="3222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800">
                <a:solidFill>
                  <a:srgbClr val="FF3300"/>
                </a:solidFill>
              </a:rPr>
              <a:t>*</a:t>
            </a:r>
          </a:p>
        </p:txBody>
      </p:sp>
      <p:sp>
        <p:nvSpPr>
          <p:cNvPr id="21518" name="Text Box 14"/>
          <p:cNvSpPr txBox="1">
            <a:spLocks noChangeArrowheads="1"/>
          </p:cNvSpPr>
          <p:nvPr/>
        </p:nvSpPr>
        <p:spPr bwMode="auto">
          <a:xfrm>
            <a:off x="990600" y="304800"/>
            <a:ext cx="76200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800">
                <a:solidFill>
                  <a:srgbClr val="FFFF99"/>
                </a:solidFill>
              </a:rPr>
              <a:t>Thus, radioisotope is </a:t>
            </a:r>
            <a:r>
              <a:rPr lang="en-US" sz="2800" i="1">
                <a:solidFill>
                  <a:srgbClr val="FFFF99"/>
                </a:solidFill>
              </a:rPr>
              <a:t>scrambled</a:t>
            </a:r>
            <a:r>
              <a:rPr lang="en-US" sz="2800">
                <a:solidFill>
                  <a:srgbClr val="FFFF99"/>
                </a:solidFill>
              </a:rPr>
              <a:t> at succinate.  It appears to be 50% C1, 50% C4.</a:t>
            </a: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2382838" y="4533900"/>
            <a:ext cx="630237" cy="1646238"/>
            <a:chOff x="1501" y="2856"/>
            <a:chExt cx="397" cy="1037"/>
          </a:xfrm>
        </p:grpSpPr>
        <p:sp>
          <p:nvSpPr>
            <p:cNvPr id="21520" name="Text Box 16"/>
            <p:cNvSpPr txBox="1">
              <a:spLocks noChangeArrowheads="1"/>
            </p:cNvSpPr>
            <p:nvPr/>
          </p:nvSpPr>
          <p:spPr bwMode="auto">
            <a:xfrm>
              <a:off x="1695" y="3566"/>
              <a:ext cx="20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2800">
                  <a:solidFill>
                    <a:srgbClr val="FF3300"/>
                  </a:solidFill>
                </a:rPr>
                <a:t>*</a:t>
              </a:r>
            </a:p>
          </p:txBody>
        </p:sp>
        <p:sp>
          <p:nvSpPr>
            <p:cNvPr id="21521" name="Text Box 17"/>
            <p:cNvSpPr txBox="1">
              <a:spLocks noChangeArrowheads="1"/>
            </p:cNvSpPr>
            <p:nvPr/>
          </p:nvSpPr>
          <p:spPr bwMode="auto">
            <a:xfrm>
              <a:off x="1501" y="2856"/>
              <a:ext cx="29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600">
                  <a:solidFill>
                    <a:srgbClr val="FF3300"/>
                  </a:solidFill>
                </a:rPr>
                <a:t>1/2</a:t>
              </a:r>
            </a:p>
          </p:txBody>
        </p:sp>
        <p:sp>
          <p:nvSpPr>
            <p:cNvPr id="21522" name="Text Box 18"/>
            <p:cNvSpPr txBox="1">
              <a:spLocks noChangeArrowheads="1"/>
            </p:cNvSpPr>
            <p:nvPr/>
          </p:nvSpPr>
          <p:spPr bwMode="auto">
            <a:xfrm>
              <a:off x="1515" y="3584"/>
              <a:ext cx="29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600">
                  <a:solidFill>
                    <a:srgbClr val="FF3300"/>
                  </a:solidFill>
                </a:rPr>
                <a:t>1/2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6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1200"/>
            <a:ext cx="9186863" cy="545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5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3913"/>
            <a:ext cx="9144000" cy="533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sz="3600" smtClean="0">
                <a:solidFill>
                  <a:srgbClr val="FFFF99"/>
                </a:solidFill>
              </a:rPr>
              <a:t>Purpose of the Citric Acid Cycle</a:t>
            </a:r>
          </a:p>
        </p:txBody>
      </p:sp>
      <p:grpSp>
        <p:nvGrpSpPr>
          <p:cNvPr id="3075" name="Group 3"/>
          <p:cNvGrpSpPr>
            <a:grpSpLocks/>
          </p:cNvGrpSpPr>
          <p:nvPr/>
        </p:nvGrpSpPr>
        <p:grpSpPr bwMode="auto">
          <a:xfrm>
            <a:off x="381000" y="1371600"/>
            <a:ext cx="5943600" cy="5260975"/>
            <a:chOff x="1104" y="960"/>
            <a:chExt cx="3744" cy="3314"/>
          </a:xfrm>
        </p:grpSpPr>
        <p:pic>
          <p:nvPicPr>
            <p:cNvPr id="3079" name="Picture 4" descr="1p6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" y="1008"/>
              <a:ext cx="3744" cy="3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80" name="Text Box 5"/>
            <p:cNvSpPr txBox="1">
              <a:spLocks noChangeArrowheads="1"/>
            </p:cNvSpPr>
            <p:nvPr/>
          </p:nvSpPr>
          <p:spPr bwMode="auto">
            <a:xfrm>
              <a:off x="2208" y="960"/>
              <a:ext cx="13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2400">
                  <a:solidFill>
                    <a:srgbClr val="FF0000"/>
                  </a:solidFill>
                </a:rPr>
                <a:t>Acetyl - CoA</a:t>
              </a:r>
            </a:p>
          </p:txBody>
        </p:sp>
      </p:grpSp>
      <p:sp>
        <p:nvSpPr>
          <p:cNvPr id="3076" name="Text Box 6"/>
          <p:cNvSpPr txBox="1">
            <a:spLocks noChangeArrowheads="1"/>
          </p:cNvSpPr>
          <p:nvPr/>
        </p:nvSpPr>
        <p:spPr bwMode="auto">
          <a:xfrm>
            <a:off x="6477000" y="1600200"/>
            <a:ext cx="25908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 dirty="0">
                <a:solidFill>
                  <a:srgbClr val="FFFF99"/>
                </a:solidFill>
              </a:rPr>
              <a:t>A) Complete  Oxidation of Acetyl C’s </a:t>
            </a:r>
            <a:r>
              <a:rPr lang="en-US" sz="2400" dirty="0" smtClean="0">
                <a:solidFill>
                  <a:srgbClr val="FFFF99"/>
                </a:solidFill>
              </a:rPr>
              <a:t>(&amp; H’s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077" name="Line 7"/>
          <p:cNvSpPr>
            <a:spLocks noChangeShapeType="1"/>
          </p:cNvSpPr>
          <p:nvPr/>
        </p:nvSpPr>
        <p:spPr bwMode="auto">
          <a:xfrm>
            <a:off x="7543800" y="2743200"/>
            <a:ext cx="0" cy="1676400"/>
          </a:xfrm>
          <a:prstGeom prst="line">
            <a:avLst/>
          </a:prstGeom>
          <a:noFill/>
          <a:ln w="28575">
            <a:solidFill>
              <a:srgbClr val="FFFF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078" name="Text Box 8"/>
          <p:cNvSpPr txBox="1">
            <a:spLocks noChangeArrowheads="1"/>
          </p:cNvSpPr>
          <p:nvPr/>
        </p:nvSpPr>
        <p:spPr bwMode="auto">
          <a:xfrm>
            <a:off x="7162800" y="4648200"/>
            <a:ext cx="83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>
                <a:solidFill>
                  <a:srgbClr val="FFFF99"/>
                </a:solidFill>
              </a:rPr>
              <a:t>ATP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FF9999"/>
                </a:solidFill>
              </a:rPr>
              <a:t>Stoichiometry of the TCA Cycle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686800" cy="990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smtClean="0">
                <a:solidFill>
                  <a:srgbClr val="FFFF99"/>
                </a:solidFill>
              </a:rPr>
              <a:t>For every one turn of the cycle:</a:t>
            </a:r>
          </a:p>
          <a:p>
            <a:pPr eaLnBrk="1" hangingPunct="1">
              <a:lnSpc>
                <a:spcPct val="80000"/>
              </a:lnSpc>
            </a:pPr>
            <a:endParaRPr lang="en-US" sz="2400" smtClean="0">
              <a:solidFill>
                <a:srgbClr val="FFFF99"/>
              </a:solidFill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smtClean="0">
                <a:solidFill>
                  <a:srgbClr val="FFFF00"/>
                </a:solidFill>
              </a:rPr>
              <a:t>	1. </a:t>
            </a:r>
          </a:p>
        </p:txBody>
      </p:sp>
      <p:sp>
        <p:nvSpPr>
          <p:cNvPr id="25604" name="Text Box 5"/>
          <p:cNvSpPr txBox="1">
            <a:spLocks noChangeArrowheads="1"/>
          </p:cNvSpPr>
          <p:nvPr/>
        </p:nvSpPr>
        <p:spPr bwMode="auto">
          <a:xfrm>
            <a:off x="4876800" y="2286000"/>
            <a:ext cx="281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>
                <a:solidFill>
                  <a:srgbClr val="FFFF99"/>
                </a:solidFill>
              </a:rPr>
              <a:t>4 e- pair process</a:t>
            </a:r>
          </a:p>
        </p:txBody>
      </p:sp>
      <p:sp>
        <p:nvSpPr>
          <p:cNvPr id="25605" name="Text Box 6"/>
          <p:cNvSpPr txBox="1">
            <a:spLocks noChangeArrowheads="1"/>
          </p:cNvSpPr>
          <p:nvPr/>
        </p:nvSpPr>
        <p:spPr bwMode="auto">
          <a:xfrm>
            <a:off x="990600" y="3657600"/>
            <a:ext cx="792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2400">
              <a:solidFill>
                <a:srgbClr val="FFFF00"/>
              </a:solidFill>
            </a:endParaRPr>
          </a:p>
        </p:txBody>
      </p:sp>
      <p:sp>
        <p:nvSpPr>
          <p:cNvPr id="25606" name="Text Box 8"/>
          <p:cNvSpPr txBox="1">
            <a:spLocks noChangeArrowheads="1"/>
          </p:cNvSpPr>
          <p:nvPr/>
        </p:nvSpPr>
        <p:spPr bwMode="auto">
          <a:xfrm>
            <a:off x="838200" y="3352800"/>
            <a:ext cx="8001000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>
                <a:solidFill>
                  <a:srgbClr val="FFFF99"/>
                </a:solidFill>
              </a:rPr>
              <a:t>2. 3 NAD</a:t>
            </a:r>
            <a:r>
              <a:rPr lang="en-US" sz="2400" baseline="30000">
                <a:solidFill>
                  <a:srgbClr val="FFFF99"/>
                </a:solidFill>
              </a:rPr>
              <a:t>+</a:t>
            </a:r>
            <a:r>
              <a:rPr lang="en-US" sz="2400">
                <a:solidFill>
                  <a:srgbClr val="FFFF99"/>
                </a:solidFill>
              </a:rPr>
              <a:t>         </a:t>
            </a:r>
            <a:r>
              <a:rPr lang="en-US" sz="2400">
                <a:solidFill>
                  <a:srgbClr val="FFFF99"/>
                </a:solidFill>
                <a:sym typeface="Wingdings" pitchFamily="2" charset="2"/>
              </a:rPr>
              <a:t>3NADH + 3H</a:t>
            </a:r>
            <a:r>
              <a:rPr lang="en-US" sz="2400" baseline="30000">
                <a:solidFill>
                  <a:srgbClr val="FFFF99"/>
                </a:solidFill>
                <a:sym typeface="Wingdings" pitchFamily="2" charset="2"/>
              </a:rPr>
              <a:t>+</a:t>
            </a:r>
            <a:endParaRPr lang="en-US" sz="2400">
              <a:solidFill>
                <a:srgbClr val="FFFF99"/>
              </a:solidFill>
              <a:sym typeface="Wingdings" pitchFamily="2" charset="2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>
                <a:solidFill>
                  <a:srgbClr val="FFFF99"/>
                </a:solidFill>
                <a:sym typeface="Wingdings" pitchFamily="2" charset="2"/>
              </a:rPr>
              <a:t>    1 FAD           1FADH</a:t>
            </a:r>
            <a:r>
              <a:rPr lang="en-US" sz="2400" baseline="-25000">
                <a:solidFill>
                  <a:srgbClr val="FFFF99"/>
                </a:solidFill>
                <a:sym typeface="Wingdings" pitchFamily="2" charset="2"/>
              </a:rPr>
              <a:t>2</a:t>
            </a:r>
            <a:endParaRPr lang="en-US" sz="2400">
              <a:solidFill>
                <a:srgbClr val="FFFF99"/>
              </a:solidFill>
              <a:sym typeface="Wingdings" pitchFamily="2" charset="2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>
                <a:solidFill>
                  <a:srgbClr val="FFFF99"/>
                </a:solidFill>
                <a:sym typeface="Wingdings" pitchFamily="2" charset="2"/>
              </a:rPr>
              <a:t>3. 2O</a:t>
            </a:r>
            <a:r>
              <a:rPr lang="en-US" sz="2400" baseline="-25000">
                <a:solidFill>
                  <a:srgbClr val="FFFF99"/>
                </a:solidFill>
                <a:sym typeface="Wingdings" pitchFamily="2" charset="2"/>
              </a:rPr>
              <a:t>2</a:t>
            </a:r>
            <a:r>
              <a:rPr lang="en-US" sz="2400">
                <a:solidFill>
                  <a:srgbClr val="FFFF99"/>
                </a:solidFill>
                <a:sym typeface="Wingdings" pitchFamily="2" charset="2"/>
              </a:rPr>
              <a:t>               4H</a:t>
            </a:r>
            <a:r>
              <a:rPr lang="en-US" sz="2400" baseline="-25000">
                <a:solidFill>
                  <a:srgbClr val="FFFF99"/>
                </a:solidFill>
                <a:sym typeface="Wingdings" pitchFamily="2" charset="2"/>
              </a:rPr>
              <a:t>2</a:t>
            </a:r>
            <a:r>
              <a:rPr lang="en-US" sz="2400">
                <a:solidFill>
                  <a:srgbClr val="FFFF99"/>
                </a:solidFill>
                <a:sym typeface="Wingdings" pitchFamily="2" charset="2"/>
              </a:rPr>
              <a:t>O</a:t>
            </a:r>
          </a:p>
          <a:p>
            <a:pPr eaLnBrk="1" hangingPunct="1">
              <a:spcBef>
                <a:spcPct val="50000"/>
              </a:spcBef>
            </a:pPr>
            <a:r>
              <a:rPr lang="en-US" sz="2400">
                <a:solidFill>
                  <a:srgbClr val="FFFF99"/>
                </a:solidFill>
                <a:sym typeface="Wingdings" pitchFamily="2" charset="2"/>
              </a:rPr>
              <a:t>4. 1 GTP produced.</a:t>
            </a:r>
          </a:p>
          <a:p>
            <a:pPr eaLnBrk="1" hangingPunct="1">
              <a:spcBef>
                <a:spcPct val="50000"/>
              </a:spcBef>
            </a:pPr>
            <a:r>
              <a:rPr lang="en-US" sz="2400">
                <a:solidFill>
                  <a:srgbClr val="FFFF99"/>
                </a:solidFill>
                <a:sym typeface="Wingdings" pitchFamily="2" charset="2"/>
              </a:rPr>
              <a:t>	GTP + ADP           GDP + ATP                   </a:t>
            </a:r>
            <a:r>
              <a:rPr lang="en-US" sz="2400">
                <a:solidFill>
                  <a:srgbClr val="FFFF99"/>
                </a:solidFill>
                <a:cs typeface="Arial" charset="0"/>
                <a:sym typeface="Wingdings" pitchFamily="2" charset="2"/>
              </a:rPr>
              <a:t>∆G°=0</a:t>
            </a:r>
            <a:r>
              <a:rPr lang="en-US" sz="2400">
                <a:solidFill>
                  <a:srgbClr val="FFFF99"/>
                </a:solidFill>
                <a:sym typeface="Wingdings" pitchFamily="2" charset="2"/>
              </a:rPr>
              <a:t> </a:t>
            </a:r>
          </a:p>
        </p:txBody>
      </p:sp>
      <p:pic>
        <p:nvPicPr>
          <p:cNvPr id="25607" name="Picture 9" descr="$$$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05200" y="5638800"/>
            <a:ext cx="1838325" cy="6454775"/>
          </a:xfrm>
          <a:noFill/>
        </p:spPr>
      </p:pic>
      <p:sp>
        <p:nvSpPr>
          <p:cNvPr id="25608" name="Text Box 10"/>
          <p:cNvSpPr txBox="1">
            <a:spLocks noChangeArrowheads="1"/>
          </p:cNvSpPr>
          <p:nvPr/>
        </p:nvSpPr>
        <p:spPr bwMode="auto">
          <a:xfrm>
            <a:off x="2209800" y="3276600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solidFill>
                  <a:srgbClr val="FFFF00"/>
                </a:solidFill>
              </a:rPr>
              <a:t>+6H</a:t>
            </a:r>
          </a:p>
        </p:txBody>
      </p:sp>
      <p:sp>
        <p:nvSpPr>
          <p:cNvPr id="25609" name="Line 11"/>
          <p:cNvSpPr>
            <a:spLocks noChangeShapeType="1"/>
          </p:cNvSpPr>
          <p:nvPr/>
        </p:nvSpPr>
        <p:spPr bwMode="auto">
          <a:xfrm>
            <a:off x="2362200" y="3581400"/>
            <a:ext cx="533400" cy="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5610" name="Line 12"/>
          <p:cNvSpPr>
            <a:spLocks noChangeShapeType="1"/>
          </p:cNvSpPr>
          <p:nvPr/>
        </p:nvSpPr>
        <p:spPr bwMode="auto">
          <a:xfrm>
            <a:off x="2362200" y="4114800"/>
            <a:ext cx="533400" cy="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5611" name="Line 13"/>
          <p:cNvSpPr>
            <a:spLocks noChangeShapeType="1"/>
          </p:cNvSpPr>
          <p:nvPr/>
        </p:nvSpPr>
        <p:spPr bwMode="auto">
          <a:xfrm>
            <a:off x="2362200" y="4724400"/>
            <a:ext cx="533400" cy="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5612" name="Rectangle 14"/>
          <p:cNvSpPr>
            <a:spLocks noChangeArrowheads="1"/>
          </p:cNvSpPr>
          <p:nvPr/>
        </p:nvSpPr>
        <p:spPr bwMode="auto">
          <a:xfrm>
            <a:off x="2209800" y="3810000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FF00"/>
                </a:solidFill>
              </a:rPr>
              <a:t>+2H</a:t>
            </a:r>
          </a:p>
        </p:txBody>
      </p:sp>
      <p:sp>
        <p:nvSpPr>
          <p:cNvPr id="25613" name="Rectangle 15"/>
          <p:cNvSpPr>
            <a:spLocks noChangeArrowheads="1"/>
          </p:cNvSpPr>
          <p:nvPr/>
        </p:nvSpPr>
        <p:spPr bwMode="auto">
          <a:xfrm>
            <a:off x="2286000" y="4419600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FF00"/>
                </a:solidFill>
              </a:rPr>
              <a:t>+8H</a:t>
            </a:r>
          </a:p>
        </p:txBody>
      </p:sp>
      <p:sp>
        <p:nvSpPr>
          <p:cNvPr id="25614" name="Line 18"/>
          <p:cNvSpPr>
            <a:spLocks noChangeShapeType="1"/>
          </p:cNvSpPr>
          <p:nvPr/>
        </p:nvSpPr>
        <p:spPr bwMode="auto">
          <a:xfrm>
            <a:off x="4505325" y="2338388"/>
            <a:ext cx="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5" name="Freeform 19"/>
          <p:cNvSpPr>
            <a:spLocks/>
          </p:cNvSpPr>
          <p:nvPr/>
        </p:nvSpPr>
        <p:spPr bwMode="auto">
          <a:xfrm>
            <a:off x="4505325" y="2338388"/>
            <a:ext cx="0" cy="0"/>
          </a:xfrm>
          <a:custGeom>
            <a:avLst/>
            <a:gdLst>
              <a:gd name="T0" fmla="*/ 0 60000 65536"/>
              <a:gd name="T1" fmla="*/ 0 60000 65536"/>
              <a:gd name="T2" fmla="*/ 0 60000 65536"/>
              <a:gd name="T3" fmla="*/ 0 60000 65536"/>
              <a:gd name="T4" fmla="*/ 0 60000 65536"/>
              <a:gd name="T5" fmla="*/ 0 60000 65536"/>
            </a:gdLst>
            <a:ahLst/>
            <a:cxnLst>
              <a:cxn ang="T0">
                <a:pos x="0" y="0"/>
              </a:cxn>
              <a:cxn ang="T1">
                <a:pos x="0" y="0"/>
              </a:cxn>
              <a:cxn ang="T2">
                <a:pos x="0" y="0"/>
              </a:cxn>
              <a:cxn ang="T3">
                <a:pos x="0" y="0"/>
              </a:cxn>
              <a:cxn ang="T4">
                <a:pos x="0" y="0"/>
              </a:cxn>
              <a:cxn ang="T5">
                <a:pos x="0" y="0"/>
              </a:cxn>
            </a:cxnLst>
            <a:rect l="0" t="0" r="0" b="0"/>
            <a:pathLst>
              <a:path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6" name="Line 20"/>
          <p:cNvSpPr>
            <a:spLocks noChangeShapeType="1"/>
          </p:cNvSpPr>
          <p:nvPr/>
        </p:nvSpPr>
        <p:spPr bwMode="auto">
          <a:xfrm>
            <a:off x="2819400" y="8029575"/>
            <a:ext cx="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7" name="Freeform 21"/>
          <p:cNvSpPr>
            <a:spLocks/>
          </p:cNvSpPr>
          <p:nvPr/>
        </p:nvSpPr>
        <p:spPr bwMode="auto">
          <a:xfrm>
            <a:off x="2819400" y="8029575"/>
            <a:ext cx="0" cy="0"/>
          </a:xfrm>
          <a:custGeom>
            <a:avLst/>
            <a:gdLst>
              <a:gd name="T0" fmla="*/ 0 60000 65536"/>
              <a:gd name="T1" fmla="*/ 0 60000 65536"/>
              <a:gd name="T2" fmla="*/ 0 60000 65536"/>
              <a:gd name="T3" fmla="*/ 0 60000 65536"/>
              <a:gd name="T4" fmla="*/ 0 60000 65536"/>
              <a:gd name="T5" fmla="*/ 0 60000 65536"/>
            </a:gdLst>
            <a:ahLst/>
            <a:cxnLst>
              <a:cxn ang="T0">
                <a:pos x="0" y="0"/>
              </a:cxn>
              <a:cxn ang="T1">
                <a:pos x="0" y="0"/>
              </a:cxn>
              <a:cxn ang="T2">
                <a:pos x="0" y="0"/>
              </a:cxn>
              <a:cxn ang="T3">
                <a:pos x="0" y="0"/>
              </a:cxn>
              <a:cxn ang="T4">
                <a:pos x="0" y="0"/>
              </a:cxn>
              <a:cxn ang="T5">
                <a:pos x="0" y="0"/>
              </a:cxn>
            </a:cxnLst>
            <a:rect l="0" t="0" r="0" b="0"/>
            <a:pathLst>
              <a:path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8" name="Rectangle 22"/>
          <p:cNvSpPr>
            <a:spLocks noChangeArrowheads="1"/>
          </p:cNvSpPr>
          <p:nvPr/>
        </p:nvSpPr>
        <p:spPr bwMode="auto">
          <a:xfrm>
            <a:off x="1519238" y="2438400"/>
            <a:ext cx="1651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FFFF99"/>
                </a:solidFill>
              </a:rPr>
              <a:t>C</a:t>
            </a:r>
          </a:p>
        </p:txBody>
      </p:sp>
      <p:sp>
        <p:nvSpPr>
          <p:cNvPr id="25619" name="Rectangle 23"/>
          <p:cNvSpPr>
            <a:spLocks noChangeArrowheads="1"/>
          </p:cNvSpPr>
          <p:nvPr/>
        </p:nvSpPr>
        <p:spPr bwMode="auto">
          <a:xfrm>
            <a:off x="1271588" y="2438400"/>
            <a:ext cx="1651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FFFF99"/>
                </a:solidFill>
              </a:rPr>
              <a:t>H</a:t>
            </a:r>
          </a:p>
        </p:txBody>
      </p:sp>
      <p:sp>
        <p:nvSpPr>
          <p:cNvPr id="25620" name="Rectangle 24"/>
          <p:cNvSpPr>
            <a:spLocks noChangeArrowheads="1"/>
          </p:cNvSpPr>
          <p:nvPr/>
        </p:nvSpPr>
        <p:spPr bwMode="auto">
          <a:xfrm>
            <a:off x="1454150" y="2581275"/>
            <a:ext cx="8413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>
                <a:solidFill>
                  <a:srgbClr val="FFFF99"/>
                </a:solidFill>
              </a:rPr>
              <a:t>3</a:t>
            </a:r>
            <a:endParaRPr lang="en-US">
              <a:solidFill>
                <a:srgbClr val="FFFF99"/>
              </a:solidFill>
            </a:endParaRPr>
          </a:p>
        </p:txBody>
      </p:sp>
      <p:sp>
        <p:nvSpPr>
          <p:cNvPr id="25621" name="Line 25"/>
          <p:cNvSpPr>
            <a:spLocks noChangeShapeType="1"/>
          </p:cNvSpPr>
          <p:nvPr/>
        </p:nvSpPr>
        <p:spPr bwMode="auto">
          <a:xfrm>
            <a:off x="1757363" y="2552700"/>
            <a:ext cx="271462" cy="0"/>
          </a:xfrm>
          <a:prstGeom prst="line">
            <a:avLst/>
          </a:prstGeom>
          <a:noFill/>
          <a:ln w="12700">
            <a:solidFill>
              <a:srgbClr val="FFFF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2" name="Rectangle 26"/>
          <p:cNvSpPr>
            <a:spLocks noChangeArrowheads="1"/>
          </p:cNvSpPr>
          <p:nvPr/>
        </p:nvSpPr>
        <p:spPr bwMode="auto">
          <a:xfrm>
            <a:off x="1925638" y="2028825"/>
            <a:ext cx="1778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FFFF99"/>
                </a:solidFill>
              </a:rPr>
              <a:t>O</a:t>
            </a:r>
          </a:p>
        </p:txBody>
      </p:sp>
      <p:sp>
        <p:nvSpPr>
          <p:cNvPr id="25623" name="Line 27"/>
          <p:cNvSpPr>
            <a:spLocks noChangeShapeType="1"/>
          </p:cNvSpPr>
          <p:nvPr/>
        </p:nvSpPr>
        <p:spPr bwMode="auto">
          <a:xfrm flipV="1">
            <a:off x="2060575" y="2290763"/>
            <a:ext cx="0" cy="250825"/>
          </a:xfrm>
          <a:prstGeom prst="line">
            <a:avLst/>
          </a:prstGeom>
          <a:noFill/>
          <a:ln w="12700">
            <a:solidFill>
              <a:srgbClr val="FFFF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4" name="Line 28"/>
          <p:cNvSpPr>
            <a:spLocks noChangeShapeType="1"/>
          </p:cNvSpPr>
          <p:nvPr/>
        </p:nvSpPr>
        <p:spPr bwMode="auto">
          <a:xfrm flipV="1">
            <a:off x="1993900" y="2290763"/>
            <a:ext cx="0" cy="250825"/>
          </a:xfrm>
          <a:prstGeom prst="line">
            <a:avLst/>
          </a:prstGeom>
          <a:noFill/>
          <a:ln w="12700">
            <a:solidFill>
              <a:srgbClr val="FFFF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5" name="Rectangle 29"/>
          <p:cNvSpPr>
            <a:spLocks noChangeArrowheads="1"/>
          </p:cNvSpPr>
          <p:nvPr/>
        </p:nvSpPr>
        <p:spPr bwMode="auto">
          <a:xfrm>
            <a:off x="2279650" y="2438400"/>
            <a:ext cx="1524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FFFF99"/>
                </a:solidFill>
              </a:rPr>
              <a:t>S</a:t>
            </a:r>
          </a:p>
        </p:txBody>
      </p:sp>
      <p:sp>
        <p:nvSpPr>
          <p:cNvPr id="25626" name="Line 30"/>
          <p:cNvSpPr>
            <a:spLocks noChangeShapeType="1"/>
          </p:cNvSpPr>
          <p:nvPr/>
        </p:nvSpPr>
        <p:spPr bwMode="auto">
          <a:xfrm>
            <a:off x="2028825" y="2552700"/>
            <a:ext cx="273050" cy="0"/>
          </a:xfrm>
          <a:prstGeom prst="line">
            <a:avLst/>
          </a:prstGeom>
          <a:noFill/>
          <a:ln w="12700">
            <a:solidFill>
              <a:srgbClr val="FFFF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7" name="Line 31"/>
          <p:cNvSpPr>
            <a:spLocks noChangeShapeType="1"/>
          </p:cNvSpPr>
          <p:nvPr/>
        </p:nvSpPr>
        <p:spPr bwMode="auto">
          <a:xfrm>
            <a:off x="2833688" y="2552700"/>
            <a:ext cx="611187" cy="0"/>
          </a:xfrm>
          <a:prstGeom prst="line">
            <a:avLst/>
          </a:prstGeom>
          <a:noFill/>
          <a:ln w="12700">
            <a:solidFill>
              <a:srgbClr val="FFFF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8" name="Freeform 32"/>
          <p:cNvSpPr>
            <a:spLocks/>
          </p:cNvSpPr>
          <p:nvPr/>
        </p:nvSpPr>
        <p:spPr bwMode="auto">
          <a:xfrm>
            <a:off x="3444875" y="2519363"/>
            <a:ext cx="142875" cy="65087"/>
          </a:xfrm>
          <a:custGeom>
            <a:avLst/>
            <a:gdLst>
              <a:gd name="T0" fmla="*/ 0 w 90"/>
              <a:gd name="T1" fmla="*/ 21 h 41"/>
              <a:gd name="T2" fmla="*/ 27 w 90"/>
              <a:gd name="T3" fmla="*/ 21 h 41"/>
              <a:gd name="T4" fmla="*/ 0 w 90"/>
              <a:gd name="T5" fmla="*/ 0 h 41"/>
              <a:gd name="T6" fmla="*/ 90 w 90"/>
              <a:gd name="T7" fmla="*/ 21 h 41"/>
              <a:gd name="T8" fmla="*/ 0 w 90"/>
              <a:gd name="T9" fmla="*/ 41 h 41"/>
              <a:gd name="T10" fmla="*/ 27 w 90"/>
              <a:gd name="T11" fmla="*/ 21 h 41"/>
              <a:gd name="T12" fmla="*/ 0 w 90"/>
              <a:gd name="T13" fmla="*/ 21 h 4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0"/>
              <a:gd name="T22" fmla="*/ 0 h 41"/>
              <a:gd name="T23" fmla="*/ 90 w 90"/>
              <a:gd name="T24" fmla="*/ 41 h 4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0" h="41">
                <a:moveTo>
                  <a:pt x="0" y="21"/>
                </a:moveTo>
                <a:lnTo>
                  <a:pt x="27" y="21"/>
                </a:lnTo>
                <a:lnTo>
                  <a:pt x="0" y="0"/>
                </a:lnTo>
                <a:lnTo>
                  <a:pt x="90" y="21"/>
                </a:lnTo>
                <a:lnTo>
                  <a:pt x="0" y="41"/>
                </a:lnTo>
                <a:lnTo>
                  <a:pt x="27" y="21"/>
                </a:lnTo>
                <a:lnTo>
                  <a:pt x="0" y="21"/>
                </a:lnTo>
                <a:close/>
              </a:path>
            </a:pathLst>
          </a:custGeom>
          <a:solidFill>
            <a:srgbClr val="FFFF99"/>
          </a:solidFill>
          <a:ln w="12700">
            <a:solidFill>
              <a:srgbClr val="FFFF99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29" name="Rectangle 33"/>
          <p:cNvSpPr>
            <a:spLocks noChangeArrowheads="1"/>
          </p:cNvSpPr>
          <p:nvPr/>
        </p:nvSpPr>
        <p:spPr bwMode="auto">
          <a:xfrm>
            <a:off x="3981450" y="2438400"/>
            <a:ext cx="1651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FFFF99"/>
                </a:solidFill>
              </a:rPr>
              <a:t>C</a:t>
            </a:r>
          </a:p>
        </p:txBody>
      </p:sp>
      <p:sp>
        <p:nvSpPr>
          <p:cNvPr id="25630" name="Rectangle 34"/>
          <p:cNvSpPr>
            <a:spLocks noChangeArrowheads="1"/>
          </p:cNvSpPr>
          <p:nvPr/>
        </p:nvSpPr>
        <p:spPr bwMode="auto">
          <a:xfrm>
            <a:off x="4146550" y="2438400"/>
            <a:ext cx="2619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FFFF99"/>
                </a:solidFill>
              </a:rPr>
              <a:t>O</a:t>
            </a:r>
            <a:r>
              <a:rPr lang="en-US" baseline="-25000">
                <a:solidFill>
                  <a:srgbClr val="FFFF99"/>
                </a:solidFill>
              </a:rPr>
              <a:t>2</a:t>
            </a:r>
          </a:p>
        </p:txBody>
      </p:sp>
      <p:sp>
        <p:nvSpPr>
          <p:cNvPr id="25631" name="Rectangle 37"/>
          <p:cNvSpPr>
            <a:spLocks noChangeArrowheads="1"/>
          </p:cNvSpPr>
          <p:nvPr/>
        </p:nvSpPr>
        <p:spPr bwMode="auto">
          <a:xfrm>
            <a:off x="3810000" y="2438400"/>
            <a:ext cx="127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FFFF99"/>
                </a:solidFill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26" name="Group 2"/>
          <p:cNvGrpSpPr>
            <a:grpSpLocks/>
          </p:cNvGrpSpPr>
          <p:nvPr/>
        </p:nvGrpSpPr>
        <p:grpSpPr bwMode="auto">
          <a:xfrm>
            <a:off x="457200" y="228600"/>
            <a:ext cx="4284663" cy="6477000"/>
            <a:chOff x="1008" y="528"/>
            <a:chExt cx="1979" cy="3174"/>
          </a:xfrm>
        </p:grpSpPr>
        <p:pic>
          <p:nvPicPr>
            <p:cNvPr id="26629" name="Picture 3" descr="TCA thermo 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" y="528"/>
              <a:ext cx="1325" cy="3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0" name="Picture 4" descr="TCA thermo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7" y="534"/>
              <a:ext cx="670" cy="3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627" name="Rectangle 5"/>
          <p:cNvSpPr>
            <a:spLocks noChangeArrowheads="1"/>
          </p:cNvSpPr>
          <p:nvPr/>
        </p:nvSpPr>
        <p:spPr bwMode="auto">
          <a:xfrm>
            <a:off x="457200" y="5486400"/>
            <a:ext cx="7620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6628" name="Text Box 6"/>
          <p:cNvSpPr txBox="1">
            <a:spLocks noChangeArrowheads="1"/>
          </p:cNvSpPr>
          <p:nvPr/>
        </p:nvSpPr>
        <p:spPr bwMode="auto">
          <a:xfrm>
            <a:off x="5472113" y="417513"/>
            <a:ext cx="1651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>
                <a:solidFill>
                  <a:srgbClr val="FFFF66"/>
                </a:solidFill>
              </a:rPr>
              <a:t>4.2 kJ = 1 kcal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>
                <a:solidFill>
                  <a:srgbClr val="FF9999"/>
                </a:solidFill>
              </a:rPr>
              <a:t>Control of Citrate Synthase, Isocitrate DH, </a:t>
            </a:r>
            <a:r>
              <a:rPr lang="en-US" sz="3200" smtClean="0">
                <a:solidFill>
                  <a:srgbClr val="FF9999"/>
                </a:solidFill>
                <a:latin typeface="Symbol" pitchFamily="18" charset="2"/>
              </a:rPr>
              <a:t>a</a:t>
            </a:r>
            <a:r>
              <a:rPr lang="en-US" sz="3200" smtClean="0">
                <a:solidFill>
                  <a:srgbClr val="FF9999"/>
                </a:solidFill>
              </a:rPr>
              <a:t>-Ketoglutarate DH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458200" cy="2362200"/>
          </a:xfrm>
        </p:spPr>
        <p:txBody>
          <a:bodyPr/>
          <a:lstStyle/>
          <a:p>
            <a:pPr eaLnBrk="1" hangingPunct="1"/>
            <a:r>
              <a:rPr lang="en-US" sz="2400" smtClean="0">
                <a:solidFill>
                  <a:srgbClr val="FFFF99"/>
                </a:solidFill>
              </a:rPr>
              <a:t>Large degree of control is achieved by substrate availability and product inhibition.</a:t>
            </a:r>
          </a:p>
          <a:p>
            <a:pPr eaLnBrk="1" hangingPunct="1"/>
            <a:r>
              <a:rPr lang="en-US" sz="2400" smtClean="0">
                <a:solidFill>
                  <a:srgbClr val="FFFF99"/>
                </a:solidFill>
              </a:rPr>
              <a:t>Acetyl CoA &amp; Oxaloacetate and NADH are critical.</a:t>
            </a:r>
          </a:p>
          <a:p>
            <a:pPr eaLnBrk="1" hangingPunct="1"/>
            <a:r>
              <a:rPr lang="en-US" sz="2400" smtClean="0">
                <a:solidFill>
                  <a:srgbClr val="FFFF99"/>
                </a:solidFill>
              </a:rPr>
              <a:t>Both Acetyl CoA &amp; Oxaloacetate are subsaturating</a:t>
            </a:r>
          </a:p>
          <a:p>
            <a:pPr eaLnBrk="1" hangingPunct="1">
              <a:buFontTx/>
              <a:buNone/>
            </a:pPr>
            <a:r>
              <a:rPr lang="en-US" sz="2400" smtClean="0">
                <a:solidFill>
                  <a:srgbClr val="FFFF99"/>
                </a:solidFill>
              </a:rPr>
              <a:t>	Therefore :    [substrate] </a:t>
            </a:r>
            <a:r>
              <a:rPr lang="en-US" sz="2400" smtClean="0">
                <a:solidFill>
                  <a:srgbClr val="FFFF99"/>
                </a:solidFill>
                <a:sym typeface="Wingdings" pitchFamily="2" charset="2"/>
              </a:rPr>
              <a:t>    activity of citrate synthase.</a:t>
            </a:r>
            <a:endParaRPr lang="en-US" sz="2400" smtClean="0">
              <a:solidFill>
                <a:srgbClr val="FFFF99"/>
              </a:solidFill>
            </a:endParaRPr>
          </a:p>
        </p:txBody>
      </p:sp>
      <p:sp>
        <p:nvSpPr>
          <p:cNvPr id="27652" name="Line 4"/>
          <p:cNvSpPr>
            <a:spLocks noChangeShapeType="1"/>
          </p:cNvSpPr>
          <p:nvPr/>
        </p:nvSpPr>
        <p:spPr bwMode="auto">
          <a:xfrm flipV="1">
            <a:off x="2590800" y="3352800"/>
            <a:ext cx="0" cy="3048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653" name="Line 5"/>
          <p:cNvSpPr>
            <a:spLocks noChangeShapeType="1"/>
          </p:cNvSpPr>
          <p:nvPr/>
        </p:nvSpPr>
        <p:spPr bwMode="auto">
          <a:xfrm flipV="1">
            <a:off x="4724400" y="3352800"/>
            <a:ext cx="0" cy="3048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654" name="Line 9"/>
          <p:cNvSpPr>
            <a:spLocks noChangeShapeType="1"/>
          </p:cNvSpPr>
          <p:nvPr/>
        </p:nvSpPr>
        <p:spPr bwMode="auto">
          <a:xfrm>
            <a:off x="2971800" y="4495800"/>
            <a:ext cx="0" cy="1752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5" name="Line 10"/>
          <p:cNvSpPr>
            <a:spLocks noChangeShapeType="1"/>
          </p:cNvSpPr>
          <p:nvPr/>
        </p:nvSpPr>
        <p:spPr bwMode="auto">
          <a:xfrm>
            <a:off x="3276600" y="4495800"/>
            <a:ext cx="0" cy="1752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6" name="Text Box 11"/>
          <p:cNvSpPr txBox="1">
            <a:spLocks noChangeArrowheads="1"/>
          </p:cNvSpPr>
          <p:nvPr/>
        </p:nvSpPr>
        <p:spPr bwMode="auto">
          <a:xfrm>
            <a:off x="4267200" y="4876800"/>
            <a:ext cx="19192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Physiological range</a:t>
            </a:r>
          </a:p>
        </p:txBody>
      </p:sp>
      <p:sp>
        <p:nvSpPr>
          <p:cNvPr id="27657" name="Line 12"/>
          <p:cNvSpPr>
            <a:spLocks noChangeShapeType="1"/>
          </p:cNvSpPr>
          <p:nvPr/>
        </p:nvSpPr>
        <p:spPr bwMode="auto">
          <a:xfrm flipH="1">
            <a:off x="3200400" y="5181600"/>
            <a:ext cx="1066800" cy="762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8" name="Line 14"/>
          <p:cNvSpPr>
            <a:spLocks noChangeShapeType="1"/>
          </p:cNvSpPr>
          <p:nvPr/>
        </p:nvSpPr>
        <p:spPr bwMode="auto">
          <a:xfrm>
            <a:off x="2590800" y="4471988"/>
            <a:ext cx="0" cy="15240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9" name="Line 15"/>
          <p:cNvSpPr>
            <a:spLocks noChangeShapeType="1"/>
          </p:cNvSpPr>
          <p:nvPr/>
        </p:nvSpPr>
        <p:spPr bwMode="auto">
          <a:xfrm>
            <a:off x="2590800" y="5995988"/>
            <a:ext cx="2438400" cy="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0" name="Arc 16"/>
          <p:cNvSpPr>
            <a:spLocks/>
          </p:cNvSpPr>
          <p:nvPr/>
        </p:nvSpPr>
        <p:spPr bwMode="auto">
          <a:xfrm rot="-4076995">
            <a:off x="2993232" y="4380706"/>
            <a:ext cx="1949450" cy="2090737"/>
          </a:xfrm>
          <a:custGeom>
            <a:avLst/>
            <a:gdLst>
              <a:gd name="T0" fmla="*/ 0 w 19790"/>
              <a:gd name="T1" fmla="*/ 0 h 21600"/>
              <a:gd name="T2" fmla="*/ 1949450 w 19790"/>
              <a:gd name="T3" fmla="*/ 1253087 h 21600"/>
              <a:gd name="T4" fmla="*/ 0 w 19790"/>
              <a:gd name="T5" fmla="*/ 2090737 h 21600"/>
              <a:gd name="T6" fmla="*/ 0 60000 65536"/>
              <a:gd name="T7" fmla="*/ 0 60000 65536"/>
              <a:gd name="T8" fmla="*/ 0 60000 65536"/>
              <a:gd name="T9" fmla="*/ 0 w 19790"/>
              <a:gd name="T10" fmla="*/ 0 h 21600"/>
              <a:gd name="T11" fmla="*/ 19790 w 1979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790" h="21600" fill="none" extrusionOk="0">
                <a:moveTo>
                  <a:pt x="-1" y="0"/>
                </a:moveTo>
                <a:cubicBezTo>
                  <a:pt x="8583" y="0"/>
                  <a:pt x="16351" y="5081"/>
                  <a:pt x="19790" y="12945"/>
                </a:cubicBezTo>
              </a:path>
              <a:path w="19790" h="21600" stroke="0" extrusionOk="0">
                <a:moveTo>
                  <a:pt x="-1" y="0"/>
                </a:moveTo>
                <a:cubicBezTo>
                  <a:pt x="8583" y="0"/>
                  <a:pt x="16351" y="5081"/>
                  <a:pt x="19790" y="12945"/>
                </a:cubicBezTo>
                <a:lnTo>
                  <a:pt x="0" y="21600"/>
                </a:lnTo>
                <a:close/>
              </a:path>
            </a:pathLst>
          </a:custGeom>
          <a:noFill/>
          <a:ln w="381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1" name="Text Box 17"/>
          <p:cNvSpPr txBox="1">
            <a:spLocks noChangeArrowheads="1"/>
          </p:cNvSpPr>
          <p:nvPr/>
        </p:nvSpPr>
        <p:spPr bwMode="auto">
          <a:xfrm>
            <a:off x="1504950" y="4540250"/>
            <a:ext cx="10096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>
                <a:solidFill>
                  <a:srgbClr val="FFFF99"/>
                </a:solidFill>
              </a:rPr>
              <a:t>Relative</a:t>
            </a:r>
          </a:p>
          <a:p>
            <a:pPr eaLnBrk="1" hangingPunct="1"/>
            <a:r>
              <a:rPr lang="en-US">
                <a:solidFill>
                  <a:srgbClr val="FFFF99"/>
                </a:solidFill>
              </a:rPr>
              <a:t>Velocity</a:t>
            </a:r>
          </a:p>
        </p:txBody>
      </p:sp>
      <p:sp>
        <p:nvSpPr>
          <p:cNvPr id="27662" name="Text Box 18"/>
          <p:cNvSpPr txBox="1">
            <a:spLocks noChangeArrowheads="1"/>
          </p:cNvSpPr>
          <p:nvPr/>
        </p:nvSpPr>
        <p:spPr bwMode="auto">
          <a:xfrm>
            <a:off x="3886200" y="6034088"/>
            <a:ext cx="1162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>
                <a:solidFill>
                  <a:srgbClr val="FFFF99"/>
                </a:solidFill>
              </a:rPr>
              <a:t>Substrate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457200"/>
            <a:ext cx="8686800" cy="2819400"/>
          </a:xfrm>
        </p:spPr>
        <p:txBody>
          <a:bodyPr/>
          <a:lstStyle/>
          <a:p>
            <a:pPr eaLnBrk="1" hangingPunct="1"/>
            <a:r>
              <a:rPr lang="en-US" sz="2400" smtClean="0">
                <a:solidFill>
                  <a:srgbClr val="FFFF99"/>
                </a:solidFill>
              </a:rPr>
              <a:t>[Acetyl-CoA] is regulated by PDH activity</a:t>
            </a:r>
          </a:p>
          <a:p>
            <a:pPr eaLnBrk="1" hangingPunct="1">
              <a:buFontTx/>
              <a:buNone/>
            </a:pPr>
            <a:endParaRPr lang="en-US" sz="2400" smtClean="0">
              <a:solidFill>
                <a:srgbClr val="FFFF99"/>
              </a:solidFill>
            </a:endParaRPr>
          </a:p>
          <a:p>
            <a:pPr eaLnBrk="1" hangingPunct="1"/>
            <a:r>
              <a:rPr lang="en-US" sz="2400" smtClean="0">
                <a:solidFill>
                  <a:srgbClr val="FFFF99"/>
                </a:solidFill>
              </a:rPr>
              <a:t>[Oxaloacetate] is regulated by intracellular redox potential: [NADH]/[NAD</a:t>
            </a:r>
            <a:r>
              <a:rPr lang="en-US" sz="2400" baseline="30000" smtClean="0">
                <a:solidFill>
                  <a:srgbClr val="FFFF99"/>
                </a:solidFill>
              </a:rPr>
              <a:t>+</a:t>
            </a:r>
            <a:r>
              <a:rPr lang="en-US" sz="2400" smtClean="0">
                <a:solidFill>
                  <a:srgbClr val="FFFF99"/>
                </a:solidFill>
              </a:rPr>
              <a:t>]</a:t>
            </a:r>
          </a:p>
          <a:p>
            <a:pPr eaLnBrk="1" hangingPunct="1">
              <a:buFontTx/>
              <a:buNone/>
            </a:pPr>
            <a:endParaRPr lang="en-US" sz="2400" smtClean="0">
              <a:solidFill>
                <a:srgbClr val="FFFF99"/>
              </a:solidFill>
            </a:endParaRPr>
          </a:p>
          <a:p>
            <a:pPr eaLnBrk="1" hangingPunct="1"/>
            <a:r>
              <a:rPr lang="en-US" sz="2400" smtClean="0">
                <a:solidFill>
                  <a:srgbClr val="FFFF99"/>
                </a:solidFill>
                <a:cs typeface="Arial" charset="0"/>
              </a:rPr>
              <a:t>Malate + NAD</a:t>
            </a:r>
            <a:r>
              <a:rPr lang="en-US" sz="2400" baseline="30000" smtClean="0">
                <a:solidFill>
                  <a:srgbClr val="FFFF99"/>
                </a:solidFill>
                <a:cs typeface="Arial" charset="0"/>
              </a:rPr>
              <a:t>+</a:t>
            </a:r>
            <a:r>
              <a:rPr lang="en-US" sz="2400" smtClean="0">
                <a:solidFill>
                  <a:srgbClr val="FFFF99"/>
                </a:solidFill>
                <a:cs typeface="Arial" charset="0"/>
              </a:rPr>
              <a:t>            Oxaloacetate + NADH + H</a:t>
            </a:r>
            <a:r>
              <a:rPr lang="en-US" sz="2400" baseline="30000" smtClean="0">
                <a:solidFill>
                  <a:srgbClr val="FFFF99"/>
                </a:solidFill>
                <a:cs typeface="Arial" charset="0"/>
              </a:rPr>
              <a:t>+    </a:t>
            </a:r>
            <a:r>
              <a:rPr lang="en-US" sz="2400" smtClean="0">
                <a:solidFill>
                  <a:srgbClr val="FFFF99"/>
                </a:solidFill>
                <a:cs typeface="Arial" charset="0"/>
              </a:rPr>
              <a:t>∆G~0 </a:t>
            </a:r>
            <a:endParaRPr lang="en-US" sz="2400" smtClean="0">
              <a:solidFill>
                <a:srgbClr val="FFFF99"/>
              </a:solidFill>
            </a:endParaRPr>
          </a:p>
        </p:txBody>
      </p:sp>
      <p:pic>
        <p:nvPicPr>
          <p:cNvPr id="28675" name="Picture 3" descr="$$$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71800" y="2667000"/>
            <a:ext cx="696913" cy="317500"/>
          </a:xfrm>
          <a:noFill/>
        </p:spPr>
      </p:pic>
      <p:sp>
        <p:nvSpPr>
          <p:cNvPr id="28676" name="Line 4"/>
          <p:cNvSpPr>
            <a:spLocks noChangeShapeType="1"/>
          </p:cNvSpPr>
          <p:nvPr/>
        </p:nvSpPr>
        <p:spPr bwMode="auto">
          <a:xfrm>
            <a:off x="2819400" y="3962400"/>
            <a:ext cx="0" cy="3810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1219200" y="3962400"/>
            <a:ext cx="6400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FFFF00"/>
                </a:solidFill>
              </a:rPr>
              <a:t>Exercise </a:t>
            </a:r>
            <a:r>
              <a:rPr lang="en-US" sz="2000">
                <a:solidFill>
                  <a:srgbClr val="FFFF00"/>
                </a:solidFill>
                <a:sym typeface="Wingdings" pitchFamily="2" charset="2"/>
              </a:rPr>
              <a:t>       NADH/NAD</a:t>
            </a:r>
            <a:r>
              <a:rPr lang="en-US" sz="2000" baseline="30000">
                <a:solidFill>
                  <a:srgbClr val="FFFF00"/>
                </a:solidFill>
                <a:sym typeface="Wingdings" pitchFamily="2" charset="2"/>
              </a:rPr>
              <a:t>+</a:t>
            </a:r>
            <a:r>
              <a:rPr lang="en-US" sz="2000">
                <a:solidFill>
                  <a:srgbClr val="FFFF00"/>
                </a:solidFill>
                <a:sym typeface="Wingdings" pitchFamily="2" charset="2"/>
              </a:rPr>
              <a:t> ratio</a:t>
            </a:r>
            <a:endParaRPr lang="en-US" sz="2000">
              <a:solidFill>
                <a:srgbClr val="FFFF00"/>
              </a:solidFill>
            </a:endParaRPr>
          </a:p>
        </p:txBody>
      </p:sp>
      <p:sp>
        <p:nvSpPr>
          <p:cNvPr id="28678" name="Line 6"/>
          <p:cNvSpPr>
            <a:spLocks noChangeShapeType="1"/>
          </p:cNvSpPr>
          <p:nvPr/>
        </p:nvSpPr>
        <p:spPr bwMode="auto">
          <a:xfrm flipV="1">
            <a:off x="1066800" y="3962400"/>
            <a:ext cx="0" cy="3810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8679" name="Line 7"/>
          <p:cNvSpPr>
            <a:spLocks noChangeShapeType="1"/>
          </p:cNvSpPr>
          <p:nvPr/>
        </p:nvSpPr>
        <p:spPr bwMode="auto">
          <a:xfrm>
            <a:off x="1066800" y="4572000"/>
            <a:ext cx="0" cy="3810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1219200" y="4495800"/>
            <a:ext cx="7239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FFFF00"/>
                </a:solidFill>
              </a:rPr>
              <a:t>NADH,    NAD</a:t>
            </a:r>
            <a:r>
              <a:rPr lang="en-US" sz="2000" baseline="30000">
                <a:solidFill>
                  <a:srgbClr val="FFFF00"/>
                </a:solidFill>
              </a:rPr>
              <a:t>+</a:t>
            </a:r>
            <a:r>
              <a:rPr lang="en-US" sz="2000">
                <a:solidFill>
                  <a:srgbClr val="FFFF00"/>
                </a:solidFill>
              </a:rPr>
              <a:t> </a:t>
            </a:r>
            <a:r>
              <a:rPr lang="en-US" sz="2000">
                <a:solidFill>
                  <a:srgbClr val="FFFF00"/>
                </a:solidFill>
                <a:sym typeface="Wingdings" pitchFamily="2" charset="2"/>
              </a:rPr>
              <a:t>    Oxaloacetate      Citrate Synthesis</a:t>
            </a:r>
            <a:endParaRPr lang="en-US" sz="2000">
              <a:solidFill>
                <a:srgbClr val="FFFF00"/>
              </a:solidFill>
            </a:endParaRPr>
          </a:p>
        </p:txBody>
      </p:sp>
      <p:sp>
        <p:nvSpPr>
          <p:cNvPr id="28681" name="Line 9"/>
          <p:cNvSpPr>
            <a:spLocks noChangeShapeType="1"/>
          </p:cNvSpPr>
          <p:nvPr/>
        </p:nvSpPr>
        <p:spPr bwMode="auto">
          <a:xfrm flipV="1">
            <a:off x="2286000" y="4495800"/>
            <a:ext cx="0" cy="3810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8682" name="Line 10"/>
          <p:cNvSpPr>
            <a:spLocks noChangeShapeType="1"/>
          </p:cNvSpPr>
          <p:nvPr/>
        </p:nvSpPr>
        <p:spPr bwMode="auto">
          <a:xfrm flipV="1">
            <a:off x="3505200" y="4495800"/>
            <a:ext cx="0" cy="3810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8683" name="Line 11"/>
          <p:cNvSpPr>
            <a:spLocks noChangeShapeType="1"/>
          </p:cNvSpPr>
          <p:nvPr/>
        </p:nvSpPr>
        <p:spPr bwMode="auto">
          <a:xfrm flipV="1">
            <a:off x="5638800" y="4495800"/>
            <a:ext cx="0" cy="3810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8684" name="Text Box 12"/>
          <p:cNvSpPr txBox="1">
            <a:spLocks noChangeArrowheads="1"/>
          </p:cNvSpPr>
          <p:nvPr/>
        </p:nvSpPr>
        <p:spPr bwMode="auto">
          <a:xfrm>
            <a:off x="609600" y="3429000"/>
            <a:ext cx="22637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800">
                <a:solidFill>
                  <a:srgbClr val="FF9999"/>
                </a:solidFill>
              </a:rPr>
              <a:t>For example: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8" name="Group 2"/>
          <p:cNvGrpSpPr>
            <a:grpSpLocks/>
          </p:cNvGrpSpPr>
          <p:nvPr/>
        </p:nvGrpSpPr>
        <p:grpSpPr bwMode="auto">
          <a:xfrm>
            <a:off x="1943100" y="152400"/>
            <a:ext cx="5472113" cy="7480300"/>
            <a:chOff x="1224" y="96"/>
            <a:chExt cx="3447" cy="4712"/>
          </a:xfrm>
        </p:grpSpPr>
        <p:pic>
          <p:nvPicPr>
            <p:cNvPr id="29699" name="Picture 3" descr="TCA cyc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4" y="96"/>
              <a:ext cx="3447" cy="4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700" name="Text Box 4"/>
            <p:cNvSpPr txBox="1">
              <a:spLocks noChangeArrowheads="1"/>
            </p:cNvSpPr>
            <p:nvPr/>
          </p:nvSpPr>
          <p:spPr bwMode="auto">
            <a:xfrm>
              <a:off x="2784" y="2352"/>
              <a:ext cx="970" cy="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3200">
                  <a:cs typeface="Arial" charset="0"/>
                </a:rPr>
                <a:t>↑</a:t>
              </a:r>
              <a:r>
                <a:rPr lang="en-US" sz="3200"/>
                <a:t>NADH</a:t>
              </a:r>
            </a:p>
          </p:txBody>
        </p:sp>
        <p:grpSp>
          <p:nvGrpSpPr>
            <p:cNvPr id="29701" name="Group 5"/>
            <p:cNvGrpSpPr>
              <a:grpSpLocks/>
            </p:cNvGrpSpPr>
            <p:nvPr/>
          </p:nvGrpSpPr>
          <p:grpSpPr bwMode="auto">
            <a:xfrm>
              <a:off x="2832" y="2736"/>
              <a:ext cx="336" cy="768"/>
              <a:chOff x="2884" y="2736"/>
              <a:chExt cx="284" cy="662"/>
            </a:xfrm>
          </p:grpSpPr>
          <p:sp>
            <p:nvSpPr>
              <p:cNvPr id="29718" name="Line 6"/>
              <p:cNvSpPr>
                <a:spLocks noChangeShapeType="1"/>
              </p:cNvSpPr>
              <p:nvPr/>
            </p:nvSpPr>
            <p:spPr bwMode="auto">
              <a:xfrm flipH="1">
                <a:off x="2928" y="2736"/>
                <a:ext cx="24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19" name="Line 7"/>
              <p:cNvSpPr>
                <a:spLocks noChangeShapeType="1"/>
              </p:cNvSpPr>
              <p:nvPr/>
            </p:nvSpPr>
            <p:spPr bwMode="auto">
              <a:xfrm rot="-1254105">
                <a:off x="2884" y="3328"/>
                <a:ext cx="72" cy="7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702" name="Group 8"/>
            <p:cNvGrpSpPr>
              <a:grpSpLocks/>
            </p:cNvGrpSpPr>
            <p:nvPr/>
          </p:nvGrpSpPr>
          <p:grpSpPr bwMode="auto">
            <a:xfrm rot="-4299602">
              <a:off x="3510" y="2682"/>
              <a:ext cx="282" cy="582"/>
              <a:chOff x="2884" y="2736"/>
              <a:chExt cx="284" cy="662"/>
            </a:xfrm>
          </p:grpSpPr>
          <p:sp>
            <p:nvSpPr>
              <p:cNvPr id="29716" name="Line 9"/>
              <p:cNvSpPr>
                <a:spLocks noChangeShapeType="1"/>
              </p:cNvSpPr>
              <p:nvPr/>
            </p:nvSpPr>
            <p:spPr bwMode="auto">
              <a:xfrm flipH="1">
                <a:off x="2928" y="2736"/>
                <a:ext cx="24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17" name="Line 10"/>
              <p:cNvSpPr>
                <a:spLocks noChangeShapeType="1"/>
              </p:cNvSpPr>
              <p:nvPr/>
            </p:nvSpPr>
            <p:spPr bwMode="auto">
              <a:xfrm rot="-1254105">
                <a:off x="2884" y="3328"/>
                <a:ext cx="72" cy="7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9703" name="Line 11"/>
            <p:cNvSpPr>
              <a:spLocks noChangeShapeType="1"/>
            </p:cNvSpPr>
            <p:nvPr/>
          </p:nvSpPr>
          <p:spPr bwMode="auto">
            <a:xfrm flipH="1" flipV="1">
              <a:off x="3501" y="579"/>
              <a:ext cx="3" cy="17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4" name="Line 12"/>
            <p:cNvSpPr>
              <a:spLocks noChangeShapeType="1"/>
            </p:cNvSpPr>
            <p:nvPr/>
          </p:nvSpPr>
          <p:spPr bwMode="auto">
            <a:xfrm>
              <a:off x="3459" y="576"/>
              <a:ext cx="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9705" name="Group 13"/>
            <p:cNvGrpSpPr>
              <a:grpSpLocks/>
            </p:cNvGrpSpPr>
            <p:nvPr/>
          </p:nvGrpSpPr>
          <p:grpSpPr bwMode="auto">
            <a:xfrm>
              <a:off x="3312" y="624"/>
              <a:ext cx="200" cy="231"/>
              <a:chOff x="1958" y="455"/>
              <a:chExt cx="200" cy="231"/>
            </a:xfrm>
          </p:grpSpPr>
          <p:sp>
            <p:nvSpPr>
              <p:cNvPr id="29714" name="Text Box 14"/>
              <p:cNvSpPr txBox="1">
                <a:spLocks noChangeArrowheads="1"/>
              </p:cNvSpPr>
              <p:nvPr/>
            </p:nvSpPr>
            <p:spPr bwMode="auto">
              <a:xfrm>
                <a:off x="1958" y="455"/>
                <a:ext cx="20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r>
                  <a:rPr lang="en-US">
                    <a:cs typeface="Arial" charset="0"/>
                  </a:rPr>
                  <a:t>−</a:t>
                </a:r>
              </a:p>
            </p:txBody>
          </p:sp>
          <p:sp>
            <p:nvSpPr>
              <p:cNvPr id="29715" name="Oval 15"/>
              <p:cNvSpPr>
                <a:spLocks noChangeArrowheads="1"/>
              </p:cNvSpPr>
              <p:nvPr/>
            </p:nvSpPr>
            <p:spPr bwMode="auto">
              <a:xfrm>
                <a:off x="2010" y="522"/>
                <a:ext cx="96" cy="9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706" name="Group 16"/>
            <p:cNvGrpSpPr>
              <a:grpSpLocks/>
            </p:cNvGrpSpPr>
            <p:nvPr/>
          </p:nvGrpSpPr>
          <p:grpSpPr bwMode="auto">
            <a:xfrm>
              <a:off x="2928" y="3168"/>
              <a:ext cx="200" cy="231"/>
              <a:chOff x="1958" y="455"/>
              <a:chExt cx="200" cy="231"/>
            </a:xfrm>
          </p:grpSpPr>
          <p:sp>
            <p:nvSpPr>
              <p:cNvPr id="29712" name="Text Box 17"/>
              <p:cNvSpPr txBox="1">
                <a:spLocks noChangeArrowheads="1"/>
              </p:cNvSpPr>
              <p:nvPr/>
            </p:nvSpPr>
            <p:spPr bwMode="auto">
              <a:xfrm>
                <a:off x="1958" y="455"/>
                <a:ext cx="20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r>
                  <a:rPr lang="en-US">
                    <a:cs typeface="Arial" charset="0"/>
                  </a:rPr>
                  <a:t>−</a:t>
                </a:r>
              </a:p>
            </p:txBody>
          </p:sp>
          <p:sp>
            <p:nvSpPr>
              <p:cNvPr id="29713" name="Oval 18"/>
              <p:cNvSpPr>
                <a:spLocks noChangeArrowheads="1"/>
              </p:cNvSpPr>
              <p:nvPr/>
            </p:nvSpPr>
            <p:spPr bwMode="auto">
              <a:xfrm>
                <a:off x="2010" y="522"/>
                <a:ext cx="96" cy="9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707" name="Group 19"/>
            <p:cNvGrpSpPr>
              <a:grpSpLocks/>
            </p:cNvGrpSpPr>
            <p:nvPr/>
          </p:nvGrpSpPr>
          <p:grpSpPr bwMode="auto">
            <a:xfrm>
              <a:off x="3720" y="2856"/>
              <a:ext cx="200" cy="231"/>
              <a:chOff x="1958" y="455"/>
              <a:chExt cx="208" cy="222"/>
            </a:xfrm>
          </p:grpSpPr>
          <p:sp>
            <p:nvSpPr>
              <p:cNvPr id="29710" name="Text Box 20"/>
              <p:cNvSpPr txBox="1">
                <a:spLocks noChangeArrowheads="1"/>
              </p:cNvSpPr>
              <p:nvPr/>
            </p:nvSpPr>
            <p:spPr bwMode="auto">
              <a:xfrm>
                <a:off x="1958" y="455"/>
                <a:ext cx="208" cy="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r>
                  <a:rPr lang="en-US">
                    <a:cs typeface="Arial" charset="0"/>
                  </a:rPr>
                  <a:t>−</a:t>
                </a:r>
              </a:p>
            </p:txBody>
          </p:sp>
          <p:sp>
            <p:nvSpPr>
              <p:cNvPr id="29711" name="Oval 21"/>
              <p:cNvSpPr>
                <a:spLocks noChangeArrowheads="1"/>
              </p:cNvSpPr>
              <p:nvPr/>
            </p:nvSpPr>
            <p:spPr bwMode="auto">
              <a:xfrm>
                <a:off x="2010" y="522"/>
                <a:ext cx="96" cy="9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9708" name="Line 22"/>
            <p:cNvSpPr>
              <a:spLocks noChangeShapeType="1"/>
            </p:cNvSpPr>
            <p:nvPr/>
          </p:nvSpPr>
          <p:spPr bwMode="auto">
            <a:xfrm flipH="1">
              <a:off x="2301" y="1440"/>
              <a:ext cx="291" cy="16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9" name="Line 23"/>
            <p:cNvSpPr>
              <a:spLocks noChangeShapeType="1"/>
            </p:cNvSpPr>
            <p:nvPr/>
          </p:nvSpPr>
          <p:spPr bwMode="auto">
            <a:xfrm flipH="1" flipV="1">
              <a:off x="2496" y="1536"/>
              <a:ext cx="432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2" name="Group 2"/>
          <p:cNvGrpSpPr>
            <a:grpSpLocks/>
          </p:cNvGrpSpPr>
          <p:nvPr/>
        </p:nvGrpSpPr>
        <p:grpSpPr bwMode="auto">
          <a:xfrm>
            <a:off x="3276600" y="3124200"/>
            <a:ext cx="2895600" cy="1593850"/>
            <a:chOff x="1680" y="1540"/>
            <a:chExt cx="1824" cy="1004"/>
          </a:xfrm>
        </p:grpSpPr>
        <p:sp>
          <p:nvSpPr>
            <p:cNvPr id="30735" name="Oval 3"/>
            <p:cNvSpPr>
              <a:spLocks noChangeArrowheads="1"/>
            </p:cNvSpPr>
            <p:nvPr/>
          </p:nvSpPr>
          <p:spPr bwMode="auto">
            <a:xfrm>
              <a:off x="1680" y="1680"/>
              <a:ext cx="1824" cy="864"/>
            </a:xfrm>
            <a:prstGeom prst="ellipse">
              <a:avLst/>
            </a:prstGeom>
            <a:noFill/>
            <a:ln w="38100">
              <a:solidFill>
                <a:srgbClr val="FF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FFFF99"/>
                </a:solidFill>
              </a:endParaRPr>
            </a:p>
          </p:txBody>
        </p:sp>
        <p:sp>
          <p:nvSpPr>
            <p:cNvPr id="30736" name="Oval 4"/>
            <p:cNvSpPr>
              <a:spLocks noChangeArrowheads="1"/>
            </p:cNvSpPr>
            <p:nvPr/>
          </p:nvSpPr>
          <p:spPr bwMode="auto">
            <a:xfrm>
              <a:off x="2064" y="1584"/>
              <a:ext cx="336" cy="336"/>
            </a:xfrm>
            <a:prstGeom prst="ellipse">
              <a:avLst/>
            </a:prstGeom>
            <a:noFill/>
            <a:ln w="38100">
              <a:solidFill>
                <a:srgbClr val="FF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37" name="Oval 5"/>
            <p:cNvSpPr>
              <a:spLocks noChangeArrowheads="1"/>
            </p:cNvSpPr>
            <p:nvPr/>
          </p:nvSpPr>
          <p:spPr bwMode="auto">
            <a:xfrm rot="-717723">
              <a:off x="2020" y="1540"/>
              <a:ext cx="384" cy="24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38" name="Rectangle 6"/>
            <p:cNvSpPr>
              <a:spLocks noChangeArrowheads="1"/>
            </p:cNvSpPr>
            <p:nvPr/>
          </p:nvSpPr>
          <p:spPr bwMode="auto">
            <a:xfrm>
              <a:off x="2424" y="1650"/>
              <a:ext cx="288" cy="240"/>
            </a:xfrm>
            <a:prstGeom prst="rect">
              <a:avLst/>
            </a:prstGeom>
            <a:noFill/>
            <a:ln w="38100">
              <a:solidFill>
                <a:srgbClr val="FFFF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39" name="Oval 7"/>
            <p:cNvSpPr>
              <a:spLocks noChangeArrowheads="1"/>
            </p:cNvSpPr>
            <p:nvPr/>
          </p:nvSpPr>
          <p:spPr bwMode="auto">
            <a:xfrm>
              <a:off x="2403" y="1563"/>
              <a:ext cx="333" cy="15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723" name="Oval 8"/>
          <p:cNvSpPr>
            <a:spLocks noChangeArrowheads="1"/>
          </p:cNvSpPr>
          <p:nvPr/>
        </p:nvSpPr>
        <p:spPr bwMode="auto">
          <a:xfrm>
            <a:off x="2667000" y="1905000"/>
            <a:ext cx="457200" cy="4572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24" name="Rectangle 9"/>
          <p:cNvSpPr>
            <a:spLocks noChangeArrowheads="1"/>
          </p:cNvSpPr>
          <p:nvPr/>
        </p:nvSpPr>
        <p:spPr bwMode="auto">
          <a:xfrm>
            <a:off x="3352800" y="1295400"/>
            <a:ext cx="457200" cy="4572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25" name="Oval 10"/>
          <p:cNvSpPr>
            <a:spLocks noChangeArrowheads="1"/>
          </p:cNvSpPr>
          <p:nvPr/>
        </p:nvSpPr>
        <p:spPr bwMode="auto">
          <a:xfrm>
            <a:off x="5715000" y="13716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26" name="Rectangle 11"/>
          <p:cNvSpPr>
            <a:spLocks noChangeArrowheads="1"/>
          </p:cNvSpPr>
          <p:nvPr/>
        </p:nvSpPr>
        <p:spPr bwMode="auto">
          <a:xfrm>
            <a:off x="6172200" y="1905000"/>
            <a:ext cx="457200" cy="4572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27" name="Line 12"/>
          <p:cNvSpPr>
            <a:spLocks noChangeShapeType="1"/>
          </p:cNvSpPr>
          <p:nvPr/>
        </p:nvSpPr>
        <p:spPr bwMode="auto">
          <a:xfrm>
            <a:off x="3124200" y="2438400"/>
            <a:ext cx="762000" cy="685800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8" name="Line 13"/>
          <p:cNvSpPr>
            <a:spLocks noChangeShapeType="1"/>
          </p:cNvSpPr>
          <p:nvPr/>
        </p:nvSpPr>
        <p:spPr bwMode="auto">
          <a:xfrm>
            <a:off x="3733800" y="1905000"/>
            <a:ext cx="685800" cy="990600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9" name="Line 14"/>
          <p:cNvSpPr>
            <a:spLocks noChangeShapeType="1"/>
          </p:cNvSpPr>
          <p:nvPr/>
        </p:nvSpPr>
        <p:spPr bwMode="auto">
          <a:xfrm flipH="1">
            <a:off x="4343400" y="1905000"/>
            <a:ext cx="1295400" cy="1143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0" name="Line 15"/>
          <p:cNvSpPr>
            <a:spLocks noChangeShapeType="1"/>
          </p:cNvSpPr>
          <p:nvPr/>
        </p:nvSpPr>
        <p:spPr bwMode="auto">
          <a:xfrm flipH="1">
            <a:off x="4876800" y="2362200"/>
            <a:ext cx="1219200" cy="762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1" name="Text Box 16"/>
          <p:cNvSpPr txBox="1">
            <a:spLocks noChangeArrowheads="1"/>
          </p:cNvSpPr>
          <p:nvPr/>
        </p:nvSpPr>
        <p:spPr bwMode="auto">
          <a:xfrm>
            <a:off x="1905000" y="381000"/>
            <a:ext cx="55927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FF9999"/>
                </a:solidFill>
              </a:rPr>
              <a:t>Product Inhibition vs. Reaction Reversal</a:t>
            </a:r>
          </a:p>
        </p:txBody>
      </p:sp>
      <p:sp>
        <p:nvSpPr>
          <p:cNvPr id="30732" name="Text Box 17"/>
          <p:cNvSpPr txBox="1">
            <a:spLocks noChangeArrowheads="1"/>
          </p:cNvSpPr>
          <p:nvPr/>
        </p:nvSpPr>
        <p:spPr bwMode="auto">
          <a:xfrm>
            <a:off x="2133600" y="5181600"/>
            <a:ext cx="5445125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FFFF99"/>
                </a:solidFill>
              </a:rPr>
              <a:t>Two conditions for reaction reversal:</a:t>
            </a:r>
          </a:p>
          <a:p>
            <a:pPr eaLnBrk="1" hangingPunct="1">
              <a:buFontTx/>
              <a:buAutoNum type="arabicPeriod"/>
            </a:pPr>
            <a:r>
              <a:rPr lang="en-US" sz="2400">
                <a:solidFill>
                  <a:srgbClr val="FFFF99"/>
                </a:solidFill>
              </a:rPr>
              <a:t>Both products must be present</a:t>
            </a:r>
          </a:p>
          <a:p>
            <a:pPr eaLnBrk="1" hangingPunct="1">
              <a:buFontTx/>
              <a:buAutoNum type="arabicPeriod"/>
            </a:pPr>
            <a:r>
              <a:rPr lang="en-US" sz="2400">
                <a:solidFill>
                  <a:srgbClr val="FFFF99"/>
                </a:solidFill>
              </a:rPr>
              <a:t>Must be thermodynamically possible</a:t>
            </a:r>
          </a:p>
        </p:txBody>
      </p:sp>
      <p:sp>
        <p:nvSpPr>
          <p:cNvPr id="30733" name="Line 18"/>
          <p:cNvSpPr>
            <a:spLocks noChangeShapeType="1"/>
          </p:cNvSpPr>
          <p:nvPr/>
        </p:nvSpPr>
        <p:spPr bwMode="auto">
          <a:xfrm>
            <a:off x="7010400" y="2133600"/>
            <a:ext cx="16002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4" name="Text Box 19"/>
          <p:cNvSpPr txBox="1">
            <a:spLocks noChangeArrowheads="1"/>
          </p:cNvSpPr>
          <p:nvPr/>
        </p:nvSpPr>
        <p:spPr bwMode="auto">
          <a:xfrm>
            <a:off x="8562975" y="6338888"/>
            <a:ext cx="5810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800">
                <a:solidFill>
                  <a:srgbClr val="5F5F5F"/>
                </a:solidFill>
              </a:rPr>
              <a:t>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Anapleros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38225"/>
            <a:ext cx="8001000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Text Box 3"/>
          <p:cNvSpPr txBox="1">
            <a:spLocks noChangeArrowheads="1"/>
          </p:cNvSpPr>
          <p:nvPr/>
        </p:nvSpPr>
        <p:spPr bwMode="auto">
          <a:xfrm>
            <a:off x="4865688" y="1150938"/>
            <a:ext cx="523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5715000" y="1981200"/>
            <a:ext cx="523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31749" name="Text Box 5"/>
          <p:cNvSpPr txBox="1">
            <a:spLocks noChangeArrowheads="1"/>
          </p:cNvSpPr>
          <p:nvPr/>
        </p:nvSpPr>
        <p:spPr bwMode="auto">
          <a:xfrm>
            <a:off x="6248400" y="2895600"/>
            <a:ext cx="523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31750" name="Text Box 6"/>
          <p:cNvSpPr txBox="1">
            <a:spLocks noChangeArrowheads="1"/>
          </p:cNvSpPr>
          <p:nvPr/>
        </p:nvSpPr>
        <p:spPr bwMode="auto">
          <a:xfrm>
            <a:off x="7848600" y="3200400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6400800" y="4648200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31752" name="Text Box 8"/>
          <p:cNvSpPr txBox="1">
            <a:spLocks noChangeArrowheads="1"/>
          </p:cNvSpPr>
          <p:nvPr/>
        </p:nvSpPr>
        <p:spPr bwMode="auto">
          <a:xfrm>
            <a:off x="6781800" y="5334000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1753" name="Text Box 9"/>
          <p:cNvSpPr txBox="1">
            <a:spLocks noChangeArrowheads="1"/>
          </p:cNvSpPr>
          <p:nvPr/>
        </p:nvSpPr>
        <p:spPr bwMode="auto">
          <a:xfrm>
            <a:off x="3962400" y="4724400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31754" name="Text Box 10"/>
          <p:cNvSpPr txBox="1">
            <a:spLocks noChangeArrowheads="1"/>
          </p:cNvSpPr>
          <p:nvPr/>
        </p:nvSpPr>
        <p:spPr bwMode="auto">
          <a:xfrm>
            <a:off x="1143000" y="5334000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1755" name="Text Box 11"/>
          <p:cNvSpPr txBox="1">
            <a:spLocks noChangeArrowheads="1"/>
          </p:cNvSpPr>
          <p:nvPr/>
        </p:nvSpPr>
        <p:spPr bwMode="auto">
          <a:xfrm>
            <a:off x="3733800" y="2819400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31756" name="Text Box 12"/>
          <p:cNvSpPr txBox="1">
            <a:spLocks noChangeArrowheads="1"/>
          </p:cNvSpPr>
          <p:nvPr/>
        </p:nvSpPr>
        <p:spPr bwMode="auto">
          <a:xfrm>
            <a:off x="2057400" y="3200400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75789" name="Rectangle 13"/>
          <p:cNvSpPr>
            <a:spLocks noChangeArrowheads="1"/>
          </p:cNvSpPr>
          <p:nvPr/>
        </p:nvSpPr>
        <p:spPr bwMode="auto">
          <a:xfrm rot="2014780">
            <a:off x="3886200" y="1447800"/>
            <a:ext cx="209550" cy="1371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8" name="Text Box 14"/>
          <p:cNvSpPr txBox="1">
            <a:spLocks noChangeArrowheads="1"/>
          </p:cNvSpPr>
          <p:nvPr/>
        </p:nvSpPr>
        <p:spPr bwMode="auto">
          <a:xfrm>
            <a:off x="2438400" y="304800"/>
            <a:ext cx="4629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600">
                <a:solidFill>
                  <a:srgbClr val="FFFF99"/>
                </a:solidFill>
              </a:rPr>
              <a:t>Anaplerotic Reactions</a:t>
            </a:r>
          </a:p>
        </p:txBody>
      </p:sp>
      <p:grpSp>
        <p:nvGrpSpPr>
          <p:cNvPr id="31759" name="Group 15"/>
          <p:cNvGrpSpPr>
            <a:grpSpLocks/>
          </p:cNvGrpSpPr>
          <p:nvPr/>
        </p:nvGrpSpPr>
        <p:grpSpPr bwMode="auto">
          <a:xfrm>
            <a:off x="5715000" y="1103313"/>
            <a:ext cx="1171575" cy="877887"/>
            <a:chOff x="3600" y="695"/>
            <a:chExt cx="738" cy="553"/>
          </a:xfrm>
        </p:grpSpPr>
        <p:sp>
          <p:nvSpPr>
            <p:cNvPr id="31761" name="Text Box 16"/>
            <p:cNvSpPr txBox="1">
              <a:spLocks noChangeArrowheads="1"/>
            </p:cNvSpPr>
            <p:nvPr/>
          </p:nvSpPr>
          <p:spPr bwMode="auto">
            <a:xfrm>
              <a:off x="3878" y="695"/>
              <a:ext cx="4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/>
                <a:t>FFAs</a:t>
              </a:r>
            </a:p>
          </p:txBody>
        </p:sp>
        <p:sp>
          <p:nvSpPr>
            <p:cNvPr id="31762" name="Line 17"/>
            <p:cNvSpPr>
              <a:spLocks noChangeShapeType="1"/>
            </p:cNvSpPr>
            <p:nvPr/>
          </p:nvSpPr>
          <p:spPr bwMode="auto">
            <a:xfrm flipH="1">
              <a:off x="3600" y="912"/>
              <a:ext cx="384" cy="33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5794" name="Text Box 18"/>
          <p:cNvSpPr txBox="1">
            <a:spLocks noChangeArrowheads="1"/>
          </p:cNvSpPr>
          <p:nvPr/>
        </p:nvSpPr>
        <p:spPr bwMode="auto">
          <a:xfrm>
            <a:off x="2362200" y="1600200"/>
            <a:ext cx="1676400" cy="6699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Pyruvate Carboxylase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9" grpId="0" animBg="1"/>
      <p:bldP spid="7579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Pyr Carbox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371600"/>
            <a:ext cx="53467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Text Box 3"/>
          <p:cNvSpPr txBox="1">
            <a:spLocks noChangeArrowheads="1"/>
          </p:cNvSpPr>
          <p:nvPr/>
        </p:nvSpPr>
        <p:spPr bwMode="auto">
          <a:xfrm>
            <a:off x="1143000" y="533400"/>
            <a:ext cx="67929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>
                <a:solidFill>
                  <a:srgbClr val="FFFF99"/>
                </a:solidFill>
              </a:rPr>
              <a:t>Mechanism of Pyruvate Carboxylase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Pyr Carbox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563" y="0"/>
            <a:ext cx="65436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Pyr Carbox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057400"/>
            <a:ext cx="7543800" cy="392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838200" y="762000"/>
            <a:ext cx="75517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800">
                <a:solidFill>
                  <a:srgbClr val="FFFF99"/>
                </a:solidFill>
              </a:rPr>
              <a:t>Coordinate Regulation of Pyruvate Metabolism</a:t>
            </a:r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7086600" y="1447800"/>
            <a:ext cx="11541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>
                <a:solidFill>
                  <a:srgbClr val="FFFF99"/>
                </a:solidFill>
              </a:rPr>
              <a:t>FFAs</a:t>
            </a:r>
          </a:p>
        </p:txBody>
      </p:sp>
      <p:sp>
        <p:nvSpPr>
          <p:cNvPr id="34821" name="Line 5"/>
          <p:cNvSpPr>
            <a:spLocks noChangeShapeType="1"/>
          </p:cNvSpPr>
          <p:nvPr/>
        </p:nvSpPr>
        <p:spPr bwMode="auto">
          <a:xfrm flipH="1">
            <a:off x="6096000" y="2092325"/>
            <a:ext cx="990600" cy="99536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2p6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914400"/>
            <a:ext cx="3733800" cy="5181600"/>
          </a:xfrm>
          <a:noFill/>
        </p:spPr>
      </p:pic>
      <p:sp>
        <p:nvSpPr>
          <p:cNvPr id="4099" name="Line 3"/>
          <p:cNvSpPr>
            <a:spLocks noChangeShapeType="1"/>
          </p:cNvSpPr>
          <p:nvPr/>
        </p:nvSpPr>
        <p:spPr bwMode="auto">
          <a:xfrm flipV="1">
            <a:off x="3429000" y="1371600"/>
            <a:ext cx="0" cy="457200"/>
          </a:xfrm>
          <a:prstGeom prst="line">
            <a:avLst/>
          </a:prstGeom>
          <a:noFill/>
          <a:ln w="12700">
            <a:solidFill>
              <a:srgbClr val="FF00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2667000" y="914400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400"/>
              <a:t>FFA’s</a:t>
            </a:r>
          </a:p>
        </p:txBody>
      </p:sp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4876800" y="1143000"/>
            <a:ext cx="41148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400">
                <a:solidFill>
                  <a:srgbClr val="FFFF99"/>
                </a:solidFill>
              </a:rPr>
              <a:t>B) Generation of precursors for synthesis of macro-molecules</a:t>
            </a:r>
          </a:p>
        </p:txBody>
      </p:sp>
      <p:sp>
        <p:nvSpPr>
          <p:cNvPr id="4102" name="Line 6"/>
          <p:cNvSpPr>
            <a:spLocks noChangeShapeType="1"/>
          </p:cNvSpPr>
          <p:nvPr/>
        </p:nvSpPr>
        <p:spPr bwMode="auto">
          <a:xfrm flipV="1">
            <a:off x="6858000" y="2667000"/>
            <a:ext cx="0" cy="1447800"/>
          </a:xfrm>
          <a:prstGeom prst="line">
            <a:avLst/>
          </a:prstGeom>
          <a:noFill/>
          <a:ln w="38100">
            <a:solidFill>
              <a:srgbClr val="FFFF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103" name="Text Box 7"/>
          <p:cNvSpPr txBox="1">
            <a:spLocks noChangeArrowheads="1"/>
          </p:cNvSpPr>
          <p:nvPr/>
        </p:nvSpPr>
        <p:spPr bwMode="auto">
          <a:xfrm>
            <a:off x="6553200" y="4648200"/>
            <a:ext cx="83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>
                <a:solidFill>
                  <a:srgbClr val="FFFF99"/>
                </a:solidFill>
              </a:rPr>
              <a:t>ATP</a:t>
            </a:r>
          </a:p>
        </p:txBody>
      </p:sp>
      <p:sp>
        <p:nvSpPr>
          <p:cNvPr id="4104" name="Line 8"/>
          <p:cNvSpPr>
            <a:spLocks noChangeShapeType="1"/>
          </p:cNvSpPr>
          <p:nvPr/>
        </p:nvSpPr>
        <p:spPr bwMode="auto">
          <a:xfrm flipV="1">
            <a:off x="3886200" y="2057400"/>
            <a:ext cx="0" cy="990600"/>
          </a:xfrm>
          <a:prstGeom prst="line">
            <a:avLst/>
          </a:prstGeom>
          <a:noFill/>
          <a:ln w="127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105" name="Line 9"/>
          <p:cNvSpPr>
            <a:spLocks noChangeShapeType="1"/>
          </p:cNvSpPr>
          <p:nvPr/>
        </p:nvSpPr>
        <p:spPr bwMode="auto">
          <a:xfrm flipH="1">
            <a:off x="3657600" y="2057400"/>
            <a:ext cx="228600" cy="0"/>
          </a:xfrm>
          <a:prstGeom prst="line">
            <a:avLst/>
          </a:prstGeom>
          <a:noFill/>
          <a:ln w="9525">
            <a:solidFill>
              <a:srgbClr val="FF00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106" name="Rectangle 10"/>
          <p:cNvSpPr>
            <a:spLocks noChangeArrowheads="1"/>
          </p:cNvSpPr>
          <p:nvPr/>
        </p:nvSpPr>
        <p:spPr bwMode="auto">
          <a:xfrm>
            <a:off x="533400" y="5943600"/>
            <a:ext cx="3886200" cy="3810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CA cy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-1143000"/>
            <a:ext cx="6521450" cy="891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5410200" y="227013"/>
            <a:ext cx="2778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>
                <a:solidFill>
                  <a:srgbClr val="CC0000"/>
                </a:solidFill>
                <a:sym typeface="Symbol" pitchFamily="18" charset="2"/>
              </a:rPr>
              <a:t>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5969000" y="860425"/>
            <a:ext cx="2778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>
                <a:solidFill>
                  <a:srgbClr val="CC0000"/>
                </a:solidFill>
                <a:sym typeface="Symbol" pitchFamily="18" charset="2"/>
              </a:rPr>
              <a:t></a:t>
            </a:r>
          </a:p>
        </p:txBody>
      </p:sp>
      <p:sp>
        <p:nvSpPr>
          <p:cNvPr id="5125" name="Arc 5"/>
          <p:cNvSpPr>
            <a:spLocks/>
          </p:cNvSpPr>
          <p:nvPr/>
        </p:nvSpPr>
        <p:spPr bwMode="auto">
          <a:xfrm rot="876753" flipH="1">
            <a:off x="4084638" y="1588"/>
            <a:ext cx="1362075" cy="858837"/>
          </a:xfrm>
          <a:custGeom>
            <a:avLst/>
            <a:gdLst>
              <a:gd name="T0" fmla="*/ 0 w 32001"/>
              <a:gd name="T1" fmla="*/ 62009 h 36966"/>
              <a:gd name="T2" fmla="*/ 1088860 w 32001"/>
              <a:gd name="T3" fmla="*/ 858837 h 36966"/>
              <a:gd name="T4" fmla="*/ 442703 w 32001"/>
              <a:gd name="T5" fmla="*/ 501836 h 36966"/>
              <a:gd name="T6" fmla="*/ 0 60000 65536"/>
              <a:gd name="T7" fmla="*/ 0 60000 65536"/>
              <a:gd name="T8" fmla="*/ 0 60000 65536"/>
              <a:gd name="T9" fmla="*/ 0 w 32001"/>
              <a:gd name="T10" fmla="*/ 0 h 36966"/>
              <a:gd name="T11" fmla="*/ 32001 w 32001"/>
              <a:gd name="T12" fmla="*/ 36966 h 3696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2001" h="36966" fill="none" extrusionOk="0">
                <a:moveTo>
                  <a:pt x="0" y="2669"/>
                </a:moveTo>
                <a:cubicBezTo>
                  <a:pt x="3187" y="918"/>
                  <a:pt x="6764" y="-1"/>
                  <a:pt x="10401" y="0"/>
                </a:cubicBezTo>
                <a:cubicBezTo>
                  <a:pt x="22330" y="0"/>
                  <a:pt x="32001" y="9670"/>
                  <a:pt x="32001" y="21600"/>
                </a:cubicBezTo>
                <a:cubicBezTo>
                  <a:pt x="32001" y="27374"/>
                  <a:pt x="29689" y="32907"/>
                  <a:pt x="25581" y="36965"/>
                </a:cubicBezTo>
              </a:path>
              <a:path w="32001" h="36966" stroke="0" extrusionOk="0">
                <a:moveTo>
                  <a:pt x="0" y="2669"/>
                </a:moveTo>
                <a:cubicBezTo>
                  <a:pt x="3187" y="918"/>
                  <a:pt x="6764" y="-1"/>
                  <a:pt x="10401" y="0"/>
                </a:cubicBezTo>
                <a:cubicBezTo>
                  <a:pt x="22330" y="0"/>
                  <a:pt x="32001" y="9670"/>
                  <a:pt x="32001" y="21600"/>
                </a:cubicBezTo>
                <a:cubicBezTo>
                  <a:pt x="32001" y="27374"/>
                  <a:pt x="29689" y="32907"/>
                  <a:pt x="25581" y="36965"/>
                </a:cubicBezTo>
                <a:lnTo>
                  <a:pt x="10401" y="21600"/>
                </a:lnTo>
                <a:close/>
              </a:path>
            </a:pathLst>
          </a:custGeom>
          <a:noFill/>
          <a:ln w="28575">
            <a:solidFill>
              <a:srgbClr val="FF66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126" name="Line 6"/>
          <p:cNvSpPr>
            <a:spLocks noChangeShapeType="1"/>
          </p:cNvSpPr>
          <p:nvPr/>
        </p:nvSpPr>
        <p:spPr bwMode="auto">
          <a:xfrm>
            <a:off x="4168775" y="657225"/>
            <a:ext cx="119063" cy="138113"/>
          </a:xfrm>
          <a:prstGeom prst="line">
            <a:avLst/>
          </a:prstGeom>
          <a:noFill/>
          <a:ln w="38100">
            <a:solidFill>
              <a:srgbClr val="FF66CC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6019800" y="228600"/>
            <a:ext cx="533400" cy="152400"/>
          </a:xfrm>
          <a:prstGeom prst="rect">
            <a:avLst/>
          </a:prstGeom>
          <a:noFill/>
          <a:ln w="12700" algn="ctr">
            <a:solidFill>
              <a:srgbClr val="00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128" name="Rectangle 8"/>
          <p:cNvSpPr>
            <a:spLocks noChangeArrowheads="1"/>
          </p:cNvSpPr>
          <p:nvPr/>
        </p:nvSpPr>
        <p:spPr bwMode="auto">
          <a:xfrm>
            <a:off x="5376863" y="762000"/>
            <a:ext cx="381000" cy="152400"/>
          </a:xfrm>
          <a:prstGeom prst="rect">
            <a:avLst/>
          </a:prstGeom>
          <a:noFill/>
          <a:ln w="12700" algn="ctr">
            <a:solidFill>
              <a:srgbClr val="00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129" name="Oval 9"/>
          <p:cNvSpPr>
            <a:spLocks noChangeArrowheads="1"/>
          </p:cNvSpPr>
          <p:nvPr/>
        </p:nvSpPr>
        <p:spPr bwMode="auto">
          <a:xfrm>
            <a:off x="5856288" y="1143000"/>
            <a:ext cx="247650" cy="234950"/>
          </a:xfrm>
          <a:prstGeom prst="ellipse">
            <a:avLst/>
          </a:prstGeom>
          <a:noFill/>
          <a:ln w="12700" algn="ctr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130" name="Oval 10"/>
          <p:cNvSpPr>
            <a:spLocks noChangeArrowheads="1"/>
          </p:cNvSpPr>
          <p:nvPr/>
        </p:nvSpPr>
        <p:spPr bwMode="auto">
          <a:xfrm>
            <a:off x="7150100" y="4267200"/>
            <a:ext cx="247650" cy="234950"/>
          </a:xfrm>
          <a:prstGeom prst="ellipse">
            <a:avLst/>
          </a:prstGeom>
          <a:noFill/>
          <a:ln w="12700" algn="ctr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131" name="Rectangle 11"/>
          <p:cNvSpPr>
            <a:spLocks noChangeArrowheads="1"/>
          </p:cNvSpPr>
          <p:nvPr/>
        </p:nvSpPr>
        <p:spPr bwMode="auto">
          <a:xfrm>
            <a:off x="6388100" y="5784850"/>
            <a:ext cx="381000" cy="152400"/>
          </a:xfrm>
          <a:prstGeom prst="rect">
            <a:avLst/>
          </a:prstGeom>
          <a:noFill/>
          <a:ln w="12700" algn="ctr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132" name="Rectangle 12"/>
          <p:cNvSpPr>
            <a:spLocks noChangeArrowheads="1"/>
          </p:cNvSpPr>
          <p:nvPr/>
        </p:nvSpPr>
        <p:spPr bwMode="auto">
          <a:xfrm>
            <a:off x="5562600" y="6496050"/>
            <a:ext cx="273050" cy="152400"/>
          </a:xfrm>
          <a:prstGeom prst="rect">
            <a:avLst/>
          </a:prstGeom>
          <a:noFill/>
          <a:ln w="19050" algn="ctr">
            <a:solidFill>
              <a:srgbClr val="FF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133" name="Rectangle 13"/>
          <p:cNvSpPr>
            <a:spLocks noChangeArrowheads="1"/>
          </p:cNvSpPr>
          <p:nvPr/>
        </p:nvSpPr>
        <p:spPr bwMode="auto">
          <a:xfrm>
            <a:off x="3902075" y="5529263"/>
            <a:ext cx="342900" cy="177800"/>
          </a:xfrm>
          <a:prstGeom prst="rect">
            <a:avLst/>
          </a:prstGeom>
          <a:noFill/>
          <a:ln w="19050" algn="ctr">
            <a:solidFill>
              <a:srgbClr val="00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134" name="Rectangle 14"/>
          <p:cNvSpPr>
            <a:spLocks noChangeArrowheads="1"/>
          </p:cNvSpPr>
          <p:nvPr/>
        </p:nvSpPr>
        <p:spPr bwMode="auto">
          <a:xfrm>
            <a:off x="6623050" y="5562600"/>
            <a:ext cx="361950" cy="152400"/>
          </a:xfrm>
          <a:prstGeom prst="rect">
            <a:avLst/>
          </a:prstGeom>
          <a:noFill/>
          <a:ln w="19050" algn="ctr">
            <a:solidFill>
              <a:srgbClr val="FF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135" name="Rectangle 15"/>
          <p:cNvSpPr>
            <a:spLocks noChangeArrowheads="1"/>
          </p:cNvSpPr>
          <p:nvPr/>
        </p:nvSpPr>
        <p:spPr bwMode="auto">
          <a:xfrm>
            <a:off x="4883150" y="6527800"/>
            <a:ext cx="412750" cy="177800"/>
          </a:xfrm>
          <a:prstGeom prst="rect">
            <a:avLst/>
          </a:prstGeom>
          <a:noFill/>
          <a:ln w="19050" algn="ctr">
            <a:solidFill>
              <a:srgbClr val="00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4078288" y="1524000"/>
            <a:ext cx="10747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800">
                <a:solidFill>
                  <a:srgbClr val="FFFF99"/>
                </a:solidFill>
              </a:rPr>
              <a:t>COO</a:t>
            </a:r>
            <a:r>
              <a:rPr lang="en-US" sz="2800" baseline="30000">
                <a:solidFill>
                  <a:srgbClr val="FFFF99"/>
                </a:solidFill>
              </a:rPr>
              <a:t>-</a:t>
            </a:r>
          </a:p>
        </p:txBody>
      </p:sp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4078288" y="2220913"/>
            <a:ext cx="8334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800">
                <a:solidFill>
                  <a:srgbClr val="FFFF99"/>
                </a:solidFill>
              </a:rPr>
              <a:t>CH</a:t>
            </a:r>
            <a:r>
              <a:rPr lang="en-US" sz="2800" baseline="-25000">
                <a:solidFill>
                  <a:srgbClr val="FFFF99"/>
                </a:solidFill>
              </a:rPr>
              <a:t>2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3810000" y="2938463"/>
            <a:ext cx="19446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800">
                <a:solidFill>
                  <a:srgbClr val="FFFF99"/>
                </a:solidFill>
              </a:rPr>
              <a:t>HC</a:t>
            </a:r>
            <a:r>
              <a:rPr lang="en-US" sz="2800">
                <a:solidFill>
                  <a:srgbClr val="FFFF99"/>
                </a:solidFill>
                <a:cs typeface="Arial" charset="0"/>
              </a:rPr>
              <a:t>—COO</a:t>
            </a:r>
            <a:r>
              <a:rPr lang="en-US" sz="2800" baseline="30000">
                <a:solidFill>
                  <a:srgbClr val="FFFF99"/>
                </a:solidFill>
                <a:cs typeface="Arial" charset="0"/>
              </a:rPr>
              <a:t>-</a:t>
            </a:r>
          </a:p>
        </p:txBody>
      </p:sp>
      <p:sp>
        <p:nvSpPr>
          <p:cNvPr id="8197" name="Text Box 5"/>
          <p:cNvSpPr txBox="1">
            <a:spLocks noChangeArrowheads="1"/>
          </p:cNvSpPr>
          <p:nvPr/>
        </p:nvSpPr>
        <p:spPr bwMode="auto">
          <a:xfrm>
            <a:off x="4078288" y="3744913"/>
            <a:ext cx="9255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800">
                <a:solidFill>
                  <a:srgbClr val="FFFF99"/>
                </a:solidFill>
              </a:rPr>
              <a:t>C=O</a:t>
            </a:r>
          </a:p>
        </p:txBody>
      </p:sp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4078288" y="4506913"/>
            <a:ext cx="10747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800">
                <a:solidFill>
                  <a:srgbClr val="FFFF99"/>
                </a:solidFill>
              </a:rPr>
              <a:t>COO</a:t>
            </a:r>
            <a:r>
              <a:rPr lang="en-US" sz="2800" baseline="30000">
                <a:solidFill>
                  <a:srgbClr val="FFFF99"/>
                </a:solidFill>
              </a:rPr>
              <a:t>-</a:t>
            </a:r>
          </a:p>
        </p:txBody>
      </p:sp>
      <p:sp>
        <p:nvSpPr>
          <p:cNvPr id="8199" name="Line 7"/>
          <p:cNvSpPr>
            <a:spLocks noChangeShapeType="1"/>
          </p:cNvSpPr>
          <p:nvPr/>
        </p:nvSpPr>
        <p:spPr bwMode="auto">
          <a:xfrm>
            <a:off x="4289425" y="1981200"/>
            <a:ext cx="0" cy="304800"/>
          </a:xfrm>
          <a:prstGeom prst="line">
            <a:avLst/>
          </a:prstGeom>
          <a:noFill/>
          <a:ln w="28575">
            <a:solidFill>
              <a:srgbClr val="FFFF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200" name="Line 8"/>
          <p:cNvSpPr>
            <a:spLocks noChangeShapeType="1"/>
          </p:cNvSpPr>
          <p:nvPr/>
        </p:nvSpPr>
        <p:spPr bwMode="auto">
          <a:xfrm>
            <a:off x="4289425" y="2655888"/>
            <a:ext cx="0" cy="304800"/>
          </a:xfrm>
          <a:prstGeom prst="line">
            <a:avLst/>
          </a:prstGeom>
          <a:noFill/>
          <a:ln w="28575">
            <a:solidFill>
              <a:srgbClr val="FFFF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201" name="Line 9"/>
          <p:cNvSpPr>
            <a:spLocks noChangeShapeType="1"/>
          </p:cNvSpPr>
          <p:nvPr/>
        </p:nvSpPr>
        <p:spPr bwMode="auto">
          <a:xfrm>
            <a:off x="4279900" y="3440113"/>
            <a:ext cx="0" cy="304800"/>
          </a:xfrm>
          <a:prstGeom prst="line">
            <a:avLst/>
          </a:prstGeom>
          <a:noFill/>
          <a:ln w="28575">
            <a:solidFill>
              <a:srgbClr val="FFFF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202" name="Line 10"/>
          <p:cNvSpPr>
            <a:spLocks noChangeShapeType="1"/>
          </p:cNvSpPr>
          <p:nvPr/>
        </p:nvSpPr>
        <p:spPr bwMode="auto">
          <a:xfrm>
            <a:off x="4289425" y="4235450"/>
            <a:ext cx="0" cy="304800"/>
          </a:xfrm>
          <a:prstGeom prst="line">
            <a:avLst/>
          </a:prstGeom>
          <a:noFill/>
          <a:ln w="28575">
            <a:solidFill>
              <a:srgbClr val="FFFF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323" name="Text Box 11"/>
          <p:cNvSpPr txBox="1">
            <a:spLocks noChangeArrowheads="1"/>
          </p:cNvSpPr>
          <p:nvPr/>
        </p:nvSpPr>
        <p:spPr bwMode="auto">
          <a:xfrm>
            <a:off x="3886200" y="1600200"/>
            <a:ext cx="296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>
                <a:solidFill>
                  <a:srgbClr val="00FF00"/>
                </a:solidFill>
              </a:rPr>
              <a:t>1</a:t>
            </a:r>
          </a:p>
        </p:txBody>
      </p:sp>
      <p:sp>
        <p:nvSpPr>
          <p:cNvPr id="13324" name="Text Box 12"/>
          <p:cNvSpPr txBox="1">
            <a:spLocks noChangeArrowheads="1"/>
          </p:cNvSpPr>
          <p:nvPr/>
        </p:nvSpPr>
        <p:spPr bwMode="auto">
          <a:xfrm>
            <a:off x="3886200" y="2286000"/>
            <a:ext cx="296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>
                <a:solidFill>
                  <a:srgbClr val="00FF00"/>
                </a:solidFill>
              </a:rPr>
              <a:t>6</a:t>
            </a:r>
          </a:p>
        </p:txBody>
      </p:sp>
      <p:sp>
        <p:nvSpPr>
          <p:cNvPr id="13325" name="Text Box 13"/>
          <p:cNvSpPr txBox="1">
            <a:spLocks noChangeArrowheads="1"/>
          </p:cNvSpPr>
          <p:nvPr/>
        </p:nvSpPr>
        <p:spPr bwMode="auto">
          <a:xfrm>
            <a:off x="3962400" y="3276600"/>
            <a:ext cx="296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>
                <a:solidFill>
                  <a:srgbClr val="00FF00"/>
                </a:solidFill>
              </a:rPr>
              <a:t>5</a:t>
            </a:r>
          </a:p>
        </p:txBody>
      </p:sp>
      <p:sp>
        <p:nvSpPr>
          <p:cNvPr id="13326" name="Text Box 14"/>
          <p:cNvSpPr txBox="1">
            <a:spLocks noChangeArrowheads="1"/>
          </p:cNvSpPr>
          <p:nvPr/>
        </p:nvSpPr>
        <p:spPr bwMode="auto">
          <a:xfrm>
            <a:off x="3886200" y="3810000"/>
            <a:ext cx="296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>
                <a:solidFill>
                  <a:srgbClr val="00FF00"/>
                </a:solidFill>
              </a:rPr>
              <a:t>2</a:t>
            </a:r>
          </a:p>
        </p:txBody>
      </p:sp>
      <p:sp>
        <p:nvSpPr>
          <p:cNvPr id="13327" name="Text Box 15"/>
          <p:cNvSpPr txBox="1">
            <a:spLocks noChangeArrowheads="1"/>
          </p:cNvSpPr>
          <p:nvPr/>
        </p:nvSpPr>
        <p:spPr bwMode="auto">
          <a:xfrm>
            <a:off x="3886200" y="4572000"/>
            <a:ext cx="296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>
                <a:solidFill>
                  <a:srgbClr val="00FF00"/>
                </a:solidFill>
              </a:rPr>
              <a:t>1</a:t>
            </a:r>
          </a:p>
        </p:txBody>
      </p:sp>
      <p:sp>
        <p:nvSpPr>
          <p:cNvPr id="13328" name="Text Box 16"/>
          <p:cNvSpPr txBox="1">
            <a:spLocks noChangeArrowheads="1"/>
          </p:cNvSpPr>
          <p:nvPr/>
        </p:nvSpPr>
        <p:spPr bwMode="auto">
          <a:xfrm>
            <a:off x="4648200" y="3276600"/>
            <a:ext cx="296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>
                <a:solidFill>
                  <a:srgbClr val="00FF00"/>
                </a:solidFill>
              </a:rPr>
              <a:t>1</a:t>
            </a:r>
          </a:p>
        </p:txBody>
      </p:sp>
      <p:sp>
        <p:nvSpPr>
          <p:cNvPr id="13329" name="Text Box 17"/>
          <p:cNvSpPr txBox="1">
            <a:spLocks noChangeArrowheads="1"/>
          </p:cNvSpPr>
          <p:nvPr/>
        </p:nvSpPr>
        <p:spPr bwMode="auto">
          <a:xfrm>
            <a:off x="3738563" y="5127625"/>
            <a:ext cx="1724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000">
                <a:solidFill>
                  <a:srgbClr val="FF9999"/>
                </a:solidFill>
              </a:rPr>
              <a:t>oxalsuccinate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3" grpId="0"/>
      <p:bldP spid="13324" grpId="0"/>
      <p:bldP spid="13325" grpId="0"/>
      <p:bldP spid="13326" grpId="0"/>
      <p:bldP spid="13327" grpId="0"/>
      <p:bldP spid="13328" grpId="0"/>
      <p:bldP spid="133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1905000" y="2286000"/>
            <a:ext cx="5900738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buFontTx/>
              <a:buAutoNum type="arabicPeriod"/>
            </a:pPr>
            <a:r>
              <a:rPr lang="en-US" sz="2800">
                <a:solidFill>
                  <a:srgbClr val="FFFF99"/>
                </a:solidFill>
              </a:rPr>
              <a:t> Formation of oxalosuccinate from oxaloacetate and acetyl-CoA</a:t>
            </a:r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lang="en-US" sz="2800">
                <a:solidFill>
                  <a:srgbClr val="FFFF99"/>
                </a:solidFill>
              </a:rPr>
              <a:t> Decarboxylation</a:t>
            </a:r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lang="en-US" sz="2800">
                <a:solidFill>
                  <a:srgbClr val="FFFF99"/>
                </a:solidFill>
              </a:rPr>
              <a:t> Regeneration of oxaloacetate </a:t>
            </a:r>
          </a:p>
        </p:txBody>
      </p:sp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1371600" y="1371600"/>
            <a:ext cx="21828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800">
                <a:solidFill>
                  <a:srgbClr val="FF9999"/>
                </a:solidFill>
              </a:rPr>
              <a:t>Major Steps: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CA cy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-1143000"/>
            <a:ext cx="6521450" cy="891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5410200" y="227013"/>
            <a:ext cx="2778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>
                <a:solidFill>
                  <a:srgbClr val="CC0000"/>
                </a:solidFill>
                <a:sym typeface="Symbol" pitchFamily="18" charset="2"/>
              </a:rPr>
              <a:t>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5969000" y="860425"/>
            <a:ext cx="2778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>
                <a:solidFill>
                  <a:srgbClr val="CC0000"/>
                </a:solidFill>
                <a:sym typeface="Symbol" pitchFamily="18" charset="2"/>
              </a:rPr>
              <a:t></a:t>
            </a:r>
          </a:p>
        </p:txBody>
      </p:sp>
      <p:sp>
        <p:nvSpPr>
          <p:cNvPr id="10245" name="Arc 5"/>
          <p:cNvSpPr>
            <a:spLocks/>
          </p:cNvSpPr>
          <p:nvPr/>
        </p:nvSpPr>
        <p:spPr bwMode="auto">
          <a:xfrm rot="876753" flipH="1">
            <a:off x="4084638" y="1588"/>
            <a:ext cx="1362075" cy="858837"/>
          </a:xfrm>
          <a:custGeom>
            <a:avLst/>
            <a:gdLst>
              <a:gd name="T0" fmla="*/ 0 w 32001"/>
              <a:gd name="T1" fmla="*/ 62009 h 36966"/>
              <a:gd name="T2" fmla="*/ 1088860 w 32001"/>
              <a:gd name="T3" fmla="*/ 858837 h 36966"/>
              <a:gd name="T4" fmla="*/ 442703 w 32001"/>
              <a:gd name="T5" fmla="*/ 501836 h 36966"/>
              <a:gd name="T6" fmla="*/ 0 60000 65536"/>
              <a:gd name="T7" fmla="*/ 0 60000 65536"/>
              <a:gd name="T8" fmla="*/ 0 60000 65536"/>
              <a:gd name="T9" fmla="*/ 0 w 32001"/>
              <a:gd name="T10" fmla="*/ 0 h 36966"/>
              <a:gd name="T11" fmla="*/ 32001 w 32001"/>
              <a:gd name="T12" fmla="*/ 36966 h 3696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2001" h="36966" fill="none" extrusionOk="0">
                <a:moveTo>
                  <a:pt x="0" y="2669"/>
                </a:moveTo>
                <a:cubicBezTo>
                  <a:pt x="3187" y="918"/>
                  <a:pt x="6764" y="-1"/>
                  <a:pt x="10401" y="0"/>
                </a:cubicBezTo>
                <a:cubicBezTo>
                  <a:pt x="22330" y="0"/>
                  <a:pt x="32001" y="9670"/>
                  <a:pt x="32001" y="21600"/>
                </a:cubicBezTo>
                <a:cubicBezTo>
                  <a:pt x="32001" y="27374"/>
                  <a:pt x="29689" y="32907"/>
                  <a:pt x="25581" y="36965"/>
                </a:cubicBezTo>
              </a:path>
              <a:path w="32001" h="36966" stroke="0" extrusionOk="0">
                <a:moveTo>
                  <a:pt x="0" y="2669"/>
                </a:moveTo>
                <a:cubicBezTo>
                  <a:pt x="3187" y="918"/>
                  <a:pt x="6764" y="-1"/>
                  <a:pt x="10401" y="0"/>
                </a:cubicBezTo>
                <a:cubicBezTo>
                  <a:pt x="22330" y="0"/>
                  <a:pt x="32001" y="9670"/>
                  <a:pt x="32001" y="21600"/>
                </a:cubicBezTo>
                <a:cubicBezTo>
                  <a:pt x="32001" y="27374"/>
                  <a:pt x="29689" y="32907"/>
                  <a:pt x="25581" y="36965"/>
                </a:cubicBezTo>
                <a:lnTo>
                  <a:pt x="10401" y="21600"/>
                </a:lnTo>
                <a:close/>
              </a:path>
            </a:pathLst>
          </a:custGeom>
          <a:noFill/>
          <a:ln w="28575">
            <a:solidFill>
              <a:srgbClr val="FF66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246" name="Line 6"/>
          <p:cNvSpPr>
            <a:spLocks noChangeShapeType="1"/>
          </p:cNvSpPr>
          <p:nvPr/>
        </p:nvSpPr>
        <p:spPr bwMode="auto">
          <a:xfrm>
            <a:off x="4168775" y="657225"/>
            <a:ext cx="119063" cy="138113"/>
          </a:xfrm>
          <a:prstGeom prst="line">
            <a:avLst/>
          </a:prstGeom>
          <a:noFill/>
          <a:ln w="38100">
            <a:solidFill>
              <a:srgbClr val="FF66CC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6019800" y="228600"/>
            <a:ext cx="533400" cy="152400"/>
          </a:xfrm>
          <a:prstGeom prst="rect">
            <a:avLst/>
          </a:prstGeom>
          <a:noFill/>
          <a:ln w="12700" algn="ctr">
            <a:solidFill>
              <a:srgbClr val="00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48" name="Rectangle 8"/>
          <p:cNvSpPr>
            <a:spLocks noChangeArrowheads="1"/>
          </p:cNvSpPr>
          <p:nvPr/>
        </p:nvSpPr>
        <p:spPr bwMode="auto">
          <a:xfrm>
            <a:off x="5376863" y="762000"/>
            <a:ext cx="381000" cy="152400"/>
          </a:xfrm>
          <a:prstGeom prst="rect">
            <a:avLst/>
          </a:prstGeom>
          <a:noFill/>
          <a:ln w="12700" algn="ctr">
            <a:solidFill>
              <a:srgbClr val="00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49" name="Oval 9"/>
          <p:cNvSpPr>
            <a:spLocks noChangeArrowheads="1"/>
          </p:cNvSpPr>
          <p:nvPr/>
        </p:nvSpPr>
        <p:spPr bwMode="auto">
          <a:xfrm>
            <a:off x="5856288" y="1143000"/>
            <a:ext cx="247650" cy="234950"/>
          </a:xfrm>
          <a:prstGeom prst="ellipse">
            <a:avLst/>
          </a:prstGeom>
          <a:noFill/>
          <a:ln w="12700" algn="ctr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50" name="Oval 10"/>
          <p:cNvSpPr>
            <a:spLocks noChangeArrowheads="1"/>
          </p:cNvSpPr>
          <p:nvPr/>
        </p:nvSpPr>
        <p:spPr bwMode="auto">
          <a:xfrm>
            <a:off x="7150100" y="4267200"/>
            <a:ext cx="247650" cy="234950"/>
          </a:xfrm>
          <a:prstGeom prst="ellipse">
            <a:avLst/>
          </a:prstGeom>
          <a:noFill/>
          <a:ln w="12700" algn="ctr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51" name="Rectangle 11"/>
          <p:cNvSpPr>
            <a:spLocks noChangeArrowheads="1"/>
          </p:cNvSpPr>
          <p:nvPr/>
        </p:nvSpPr>
        <p:spPr bwMode="auto">
          <a:xfrm>
            <a:off x="6388100" y="5784850"/>
            <a:ext cx="381000" cy="152400"/>
          </a:xfrm>
          <a:prstGeom prst="rect">
            <a:avLst/>
          </a:prstGeom>
          <a:noFill/>
          <a:ln w="12700" algn="ctr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52" name="Rectangle 12"/>
          <p:cNvSpPr>
            <a:spLocks noChangeArrowheads="1"/>
          </p:cNvSpPr>
          <p:nvPr/>
        </p:nvSpPr>
        <p:spPr bwMode="auto">
          <a:xfrm>
            <a:off x="5562600" y="6496050"/>
            <a:ext cx="273050" cy="152400"/>
          </a:xfrm>
          <a:prstGeom prst="rect">
            <a:avLst/>
          </a:prstGeom>
          <a:noFill/>
          <a:ln w="19050" algn="ctr">
            <a:solidFill>
              <a:srgbClr val="FF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253" name="Rectangle 13"/>
          <p:cNvSpPr>
            <a:spLocks noChangeArrowheads="1"/>
          </p:cNvSpPr>
          <p:nvPr/>
        </p:nvSpPr>
        <p:spPr bwMode="auto">
          <a:xfrm>
            <a:off x="3902075" y="5529263"/>
            <a:ext cx="342900" cy="177800"/>
          </a:xfrm>
          <a:prstGeom prst="rect">
            <a:avLst/>
          </a:prstGeom>
          <a:noFill/>
          <a:ln w="19050" algn="ctr">
            <a:solidFill>
              <a:srgbClr val="00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254" name="Rectangle 14"/>
          <p:cNvSpPr>
            <a:spLocks noChangeArrowheads="1"/>
          </p:cNvSpPr>
          <p:nvPr/>
        </p:nvSpPr>
        <p:spPr bwMode="auto">
          <a:xfrm>
            <a:off x="6623050" y="5562600"/>
            <a:ext cx="361950" cy="152400"/>
          </a:xfrm>
          <a:prstGeom prst="rect">
            <a:avLst/>
          </a:prstGeom>
          <a:noFill/>
          <a:ln w="19050" algn="ctr">
            <a:solidFill>
              <a:srgbClr val="FF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255" name="Rectangle 15"/>
          <p:cNvSpPr>
            <a:spLocks noChangeArrowheads="1"/>
          </p:cNvSpPr>
          <p:nvPr/>
        </p:nvSpPr>
        <p:spPr bwMode="auto">
          <a:xfrm>
            <a:off x="4883150" y="6527800"/>
            <a:ext cx="412750" cy="177800"/>
          </a:xfrm>
          <a:prstGeom prst="rect">
            <a:avLst/>
          </a:prstGeom>
          <a:noFill/>
          <a:ln w="19050" algn="ctr">
            <a:solidFill>
              <a:srgbClr val="00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4"/>
          <p:cNvSpPr txBox="1">
            <a:spLocks noChangeArrowheads="1"/>
          </p:cNvSpPr>
          <p:nvPr/>
        </p:nvSpPr>
        <p:spPr bwMode="auto">
          <a:xfrm>
            <a:off x="466725" y="1676400"/>
            <a:ext cx="8372475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Tx/>
              <a:buAutoNum type="arabicPeriod"/>
            </a:pPr>
            <a:r>
              <a:rPr lang="en-US" sz="2400">
                <a:solidFill>
                  <a:srgbClr val="FFFF99"/>
                </a:solidFill>
              </a:rPr>
              <a:t>2 C’s are liberated from TCA cycle.  Two enter via acetyl-CoA.</a:t>
            </a:r>
          </a:p>
          <a:p>
            <a:pPr eaLnBrk="1" hangingPunct="1">
              <a:buFontTx/>
              <a:buAutoNum type="arabicPeriod"/>
            </a:pPr>
            <a:r>
              <a:rPr lang="en-US" sz="2400">
                <a:solidFill>
                  <a:srgbClr val="FFFF99"/>
                </a:solidFill>
              </a:rPr>
              <a:t>8 e’s are liberated.  Eight enter via acetyl-CoA.</a:t>
            </a:r>
          </a:p>
          <a:p>
            <a:pPr eaLnBrk="1" hangingPunct="1"/>
            <a:endParaRPr lang="en-US" sz="2400">
              <a:solidFill>
                <a:srgbClr val="FFFF99"/>
              </a:solidFill>
            </a:endParaRPr>
          </a:p>
          <a:p>
            <a:pPr eaLnBrk="1" hangingPunct="1"/>
            <a:r>
              <a:rPr lang="en-US" sz="2400">
                <a:solidFill>
                  <a:srgbClr val="FF7C80"/>
                </a:solidFill>
              </a:rPr>
              <a:t>For Homework:</a:t>
            </a:r>
          </a:p>
          <a:p>
            <a:pPr eaLnBrk="1" hangingPunct="1">
              <a:buFontTx/>
              <a:buAutoNum type="arabicPeriod" startAt="3"/>
            </a:pPr>
            <a:r>
              <a:rPr lang="en-US" sz="2400">
                <a:solidFill>
                  <a:srgbClr val="FFFF99"/>
                </a:solidFill>
              </a:rPr>
              <a:t>4 O’s are liberated.  Where do they enter?</a:t>
            </a:r>
          </a:p>
          <a:p>
            <a:pPr eaLnBrk="1" hangingPunct="1">
              <a:buFontTx/>
              <a:buAutoNum type="arabicPeriod" startAt="3"/>
            </a:pPr>
            <a:r>
              <a:rPr lang="en-US" sz="2400">
                <a:solidFill>
                  <a:srgbClr val="FFFF99"/>
                </a:solidFill>
              </a:rPr>
              <a:t>8 H</a:t>
            </a:r>
            <a:r>
              <a:rPr lang="en-US" sz="2400" baseline="30000">
                <a:solidFill>
                  <a:srgbClr val="FFFF99"/>
                </a:solidFill>
              </a:rPr>
              <a:t>+</a:t>
            </a:r>
            <a:r>
              <a:rPr lang="en-US" sz="2400">
                <a:solidFill>
                  <a:srgbClr val="FFFF99"/>
                </a:solidFill>
              </a:rPr>
              <a:t>’s are liberated.  Where do they enter?</a:t>
            </a:r>
          </a:p>
          <a:p>
            <a:pPr eaLnBrk="1" hangingPunct="1"/>
            <a:endParaRPr lang="en-US" sz="2400">
              <a:solidFill>
                <a:srgbClr val="FFFF99"/>
              </a:solidFill>
            </a:endParaRPr>
          </a:p>
          <a:p>
            <a:pPr eaLnBrk="1" hangingPunct="1"/>
            <a:endParaRPr lang="en-US" sz="2400">
              <a:solidFill>
                <a:srgbClr val="FFFF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4078288" y="1524000"/>
            <a:ext cx="10747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800">
                <a:solidFill>
                  <a:srgbClr val="FFFF99"/>
                </a:solidFill>
              </a:rPr>
              <a:t>COO</a:t>
            </a:r>
            <a:r>
              <a:rPr lang="en-US" sz="2800" baseline="30000">
                <a:solidFill>
                  <a:srgbClr val="FFFF99"/>
                </a:solidFill>
              </a:rPr>
              <a:t>-</a:t>
            </a:r>
          </a:p>
        </p:txBody>
      </p:sp>
      <p:sp>
        <p:nvSpPr>
          <p:cNvPr id="9219" name="Text Box 3"/>
          <p:cNvSpPr txBox="1">
            <a:spLocks noChangeArrowheads="1"/>
          </p:cNvSpPr>
          <p:nvPr/>
        </p:nvSpPr>
        <p:spPr bwMode="auto">
          <a:xfrm>
            <a:off x="4078288" y="2220913"/>
            <a:ext cx="8334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800">
                <a:solidFill>
                  <a:srgbClr val="FFFF99"/>
                </a:solidFill>
              </a:rPr>
              <a:t>CH</a:t>
            </a:r>
            <a:r>
              <a:rPr lang="en-US" sz="2800" baseline="-25000">
                <a:solidFill>
                  <a:srgbClr val="FFFF99"/>
                </a:solidFill>
              </a:rPr>
              <a:t>2</a:t>
            </a: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3810000" y="2938463"/>
            <a:ext cx="19446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800">
                <a:solidFill>
                  <a:srgbClr val="FFFF99"/>
                </a:solidFill>
              </a:rPr>
              <a:t>HC</a:t>
            </a:r>
            <a:r>
              <a:rPr lang="en-US" sz="2800">
                <a:solidFill>
                  <a:srgbClr val="FFFF99"/>
                </a:solidFill>
                <a:cs typeface="Arial" charset="0"/>
              </a:rPr>
              <a:t>—</a:t>
            </a:r>
            <a:r>
              <a:rPr lang="en-US" sz="2800">
                <a:solidFill>
                  <a:srgbClr val="FF00FF"/>
                </a:solidFill>
                <a:cs typeface="Arial" charset="0"/>
              </a:rPr>
              <a:t>COO</a:t>
            </a:r>
            <a:r>
              <a:rPr lang="en-US" sz="2800" baseline="30000">
                <a:solidFill>
                  <a:srgbClr val="FF00FF"/>
                </a:solidFill>
                <a:cs typeface="Arial" charset="0"/>
              </a:rPr>
              <a:t>-</a:t>
            </a:r>
          </a:p>
        </p:txBody>
      </p:sp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4078288" y="3744913"/>
            <a:ext cx="9255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800">
                <a:solidFill>
                  <a:srgbClr val="FFFF99"/>
                </a:solidFill>
              </a:rPr>
              <a:t>C=O</a:t>
            </a:r>
          </a:p>
        </p:txBody>
      </p:sp>
      <p:sp>
        <p:nvSpPr>
          <p:cNvPr id="9222" name="Text Box 6"/>
          <p:cNvSpPr txBox="1">
            <a:spLocks noChangeArrowheads="1"/>
          </p:cNvSpPr>
          <p:nvPr/>
        </p:nvSpPr>
        <p:spPr bwMode="auto">
          <a:xfrm>
            <a:off x="4078288" y="4506913"/>
            <a:ext cx="10747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800">
                <a:solidFill>
                  <a:srgbClr val="FF00FF"/>
                </a:solidFill>
              </a:rPr>
              <a:t>COO</a:t>
            </a:r>
            <a:r>
              <a:rPr lang="en-US" sz="2800" baseline="30000">
                <a:solidFill>
                  <a:srgbClr val="FF00FF"/>
                </a:solidFill>
              </a:rPr>
              <a:t>-</a:t>
            </a: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4289425" y="1981200"/>
            <a:ext cx="0" cy="304800"/>
          </a:xfrm>
          <a:prstGeom prst="line">
            <a:avLst/>
          </a:prstGeom>
          <a:noFill/>
          <a:ln w="28575">
            <a:solidFill>
              <a:srgbClr val="FFFF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224" name="Line 8"/>
          <p:cNvSpPr>
            <a:spLocks noChangeShapeType="1"/>
          </p:cNvSpPr>
          <p:nvPr/>
        </p:nvSpPr>
        <p:spPr bwMode="auto">
          <a:xfrm>
            <a:off x="4289425" y="2655888"/>
            <a:ext cx="0" cy="304800"/>
          </a:xfrm>
          <a:prstGeom prst="line">
            <a:avLst/>
          </a:prstGeom>
          <a:noFill/>
          <a:ln w="28575">
            <a:solidFill>
              <a:srgbClr val="FFFF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225" name="Line 9"/>
          <p:cNvSpPr>
            <a:spLocks noChangeShapeType="1"/>
          </p:cNvSpPr>
          <p:nvPr/>
        </p:nvSpPr>
        <p:spPr bwMode="auto">
          <a:xfrm>
            <a:off x="4279900" y="3440113"/>
            <a:ext cx="0" cy="304800"/>
          </a:xfrm>
          <a:prstGeom prst="line">
            <a:avLst/>
          </a:prstGeom>
          <a:noFill/>
          <a:ln w="28575">
            <a:solidFill>
              <a:srgbClr val="FFFF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226" name="Line 10"/>
          <p:cNvSpPr>
            <a:spLocks noChangeShapeType="1"/>
          </p:cNvSpPr>
          <p:nvPr/>
        </p:nvSpPr>
        <p:spPr bwMode="auto">
          <a:xfrm>
            <a:off x="4289425" y="4235450"/>
            <a:ext cx="0" cy="304800"/>
          </a:xfrm>
          <a:prstGeom prst="line">
            <a:avLst/>
          </a:prstGeom>
          <a:noFill/>
          <a:ln w="28575">
            <a:solidFill>
              <a:srgbClr val="FFFF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227" name="Text Box 11"/>
          <p:cNvSpPr txBox="1">
            <a:spLocks noChangeArrowheads="1"/>
          </p:cNvSpPr>
          <p:nvPr/>
        </p:nvSpPr>
        <p:spPr bwMode="auto">
          <a:xfrm>
            <a:off x="3886200" y="1600200"/>
            <a:ext cx="296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>
                <a:solidFill>
                  <a:srgbClr val="00FF00"/>
                </a:solidFill>
              </a:rPr>
              <a:t>1</a:t>
            </a:r>
          </a:p>
        </p:txBody>
      </p:sp>
      <p:sp>
        <p:nvSpPr>
          <p:cNvPr id="9228" name="Text Box 12"/>
          <p:cNvSpPr txBox="1">
            <a:spLocks noChangeArrowheads="1"/>
          </p:cNvSpPr>
          <p:nvPr/>
        </p:nvSpPr>
        <p:spPr bwMode="auto">
          <a:xfrm>
            <a:off x="3886200" y="2286000"/>
            <a:ext cx="296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>
                <a:solidFill>
                  <a:srgbClr val="00FF00"/>
                </a:solidFill>
              </a:rPr>
              <a:t>6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962400" y="3276600"/>
            <a:ext cx="296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>
                <a:solidFill>
                  <a:srgbClr val="00FF00"/>
                </a:solidFill>
              </a:rPr>
              <a:t>5</a:t>
            </a:r>
          </a:p>
        </p:txBody>
      </p:sp>
      <p:sp>
        <p:nvSpPr>
          <p:cNvPr id="9230" name="Text Box 14"/>
          <p:cNvSpPr txBox="1">
            <a:spLocks noChangeArrowheads="1"/>
          </p:cNvSpPr>
          <p:nvPr/>
        </p:nvSpPr>
        <p:spPr bwMode="auto">
          <a:xfrm>
            <a:off x="3886200" y="3810000"/>
            <a:ext cx="296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>
                <a:solidFill>
                  <a:srgbClr val="00FF00"/>
                </a:solidFill>
              </a:rPr>
              <a:t>2</a:t>
            </a:r>
          </a:p>
        </p:txBody>
      </p:sp>
      <p:sp>
        <p:nvSpPr>
          <p:cNvPr id="9231" name="Text Box 15"/>
          <p:cNvSpPr txBox="1">
            <a:spLocks noChangeArrowheads="1"/>
          </p:cNvSpPr>
          <p:nvPr/>
        </p:nvSpPr>
        <p:spPr bwMode="auto">
          <a:xfrm>
            <a:off x="3886200" y="4572000"/>
            <a:ext cx="296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>
                <a:solidFill>
                  <a:srgbClr val="00FF00"/>
                </a:solidFill>
              </a:rPr>
              <a:t>1</a:t>
            </a:r>
          </a:p>
        </p:txBody>
      </p:sp>
      <p:sp>
        <p:nvSpPr>
          <p:cNvPr id="9232" name="Text Box 16"/>
          <p:cNvSpPr txBox="1">
            <a:spLocks noChangeArrowheads="1"/>
          </p:cNvSpPr>
          <p:nvPr/>
        </p:nvSpPr>
        <p:spPr bwMode="auto">
          <a:xfrm>
            <a:off x="4648200" y="3276600"/>
            <a:ext cx="296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>
                <a:solidFill>
                  <a:srgbClr val="00FF00"/>
                </a:solidFill>
              </a:rPr>
              <a:t>1</a:t>
            </a:r>
          </a:p>
        </p:txBody>
      </p:sp>
      <p:sp>
        <p:nvSpPr>
          <p:cNvPr id="9233" name="Text Box 17"/>
          <p:cNvSpPr txBox="1">
            <a:spLocks noChangeArrowheads="1"/>
          </p:cNvSpPr>
          <p:nvPr/>
        </p:nvSpPr>
        <p:spPr bwMode="auto">
          <a:xfrm>
            <a:off x="3738563" y="5127625"/>
            <a:ext cx="1724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000">
                <a:solidFill>
                  <a:srgbClr val="FF9999"/>
                </a:solidFill>
              </a:rPr>
              <a:t>oxalsuccinate</a:t>
            </a:r>
          </a:p>
        </p:txBody>
      </p:sp>
      <p:sp>
        <p:nvSpPr>
          <p:cNvPr id="9234" name="Text Box 18"/>
          <p:cNvSpPr txBox="1">
            <a:spLocks noChangeArrowheads="1"/>
          </p:cNvSpPr>
          <p:nvPr/>
        </p:nvSpPr>
        <p:spPr bwMode="auto">
          <a:xfrm>
            <a:off x="866775" y="1295400"/>
            <a:ext cx="9255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800">
                <a:solidFill>
                  <a:srgbClr val="FFFF99"/>
                </a:solidFill>
              </a:rPr>
              <a:t>C=O</a:t>
            </a:r>
            <a:endParaRPr lang="en-US" sz="2800" baseline="30000">
              <a:solidFill>
                <a:srgbClr val="FFFF99"/>
              </a:solidFill>
            </a:endParaRPr>
          </a:p>
        </p:txBody>
      </p:sp>
      <p:sp>
        <p:nvSpPr>
          <p:cNvPr id="9235" name="Text Box 19"/>
          <p:cNvSpPr txBox="1">
            <a:spLocks noChangeArrowheads="1"/>
          </p:cNvSpPr>
          <p:nvPr/>
        </p:nvSpPr>
        <p:spPr bwMode="auto">
          <a:xfrm>
            <a:off x="866775" y="1992313"/>
            <a:ext cx="8334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800">
                <a:solidFill>
                  <a:srgbClr val="FFFF99"/>
                </a:solidFill>
              </a:rPr>
              <a:t>CH</a:t>
            </a:r>
            <a:r>
              <a:rPr lang="en-US" sz="2800" baseline="-25000">
                <a:solidFill>
                  <a:srgbClr val="FFFF99"/>
                </a:solidFill>
              </a:rPr>
              <a:t>3</a:t>
            </a:r>
          </a:p>
        </p:txBody>
      </p:sp>
      <p:sp>
        <p:nvSpPr>
          <p:cNvPr id="9236" name="Line 20"/>
          <p:cNvSpPr>
            <a:spLocks noChangeShapeType="1"/>
          </p:cNvSpPr>
          <p:nvPr/>
        </p:nvSpPr>
        <p:spPr bwMode="auto">
          <a:xfrm>
            <a:off x="1077913" y="1752600"/>
            <a:ext cx="0" cy="304800"/>
          </a:xfrm>
          <a:prstGeom prst="line">
            <a:avLst/>
          </a:prstGeom>
          <a:noFill/>
          <a:ln w="28575">
            <a:solidFill>
              <a:srgbClr val="FFFF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237" name="Line 21"/>
          <p:cNvSpPr>
            <a:spLocks noChangeShapeType="1"/>
          </p:cNvSpPr>
          <p:nvPr/>
        </p:nvSpPr>
        <p:spPr bwMode="auto">
          <a:xfrm>
            <a:off x="1095375" y="1017588"/>
            <a:ext cx="0" cy="304800"/>
          </a:xfrm>
          <a:prstGeom prst="line">
            <a:avLst/>
          </a:prstGeom>
          <a:noFill/>
          <a:ln w="28575">
            <a:solidFill>
              <a:srgbClr val="FFFF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238" name="Text Box 22"/>
          <p:cNvSpPr txBox="1">
            <a:spLocks noChangeArrowheads="1"/>
          </p:cNvSpPr>
          <p:nvPr/>
        </p:nvSpPr>
        <p:spPr bwMode="auto">
          <a:xfrm>
            <a:off x="914400" y="533400"/>
            <a:ext cx="8763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800">
                <a:solidFill>
                  <a:srgbClr val="FFFF99"/>
                </a:solidFill>
              </a:rPr>
              <a:t>CoA</a:t>
            </a:r>
            <a:endParaRPr lang="en-US" sz="2800" baseline="30000">
              <a:solidFill>
                <a:srgbClr val="FFFF99"/>
              </a:solidFill>
            </a:endParaRPr>
          </a:p>
        </p:txBody>
      </p:sp>
      <p:sp>
        <p:nvSpPr>
          <p:cNvPr id="9239" name="Text Box 23"/>
          <p:cNvSpPr txBox="1">
            <a:spLocks noChangeArrowheads="1"/>
          </p:cNvSpPr>
          <p:nvPr/>
        </p:nvSpPr>
        <p:spPr bwMode="auto">
          <a:xfrm>
            <a:off x="488950" y="3440113"/>
            <a:ext cx="20796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800">
                <a:solidFill>
                  <a:srgbClr val="FFFF99"/>
                </a:solidFill>
              </a:rPr>
              <a:t>H</a:t>
            </a:r>
            <a:r>
              <a:rPr lang="en-US" sz="2800" baseline="-25000">
                <a:solidFill>
                  <a:srgbClr val="FFFF99"/>
                </a:solidFill>
              </a:rPr>
              <a:t>2</a:t>
            </a:r>
            <a:r>
              <a:rPr lang="en-US" sz="2800">
                <a:solidFill>
                  <a:srgbClr val="FFFF99"/>
                </a:solidFill>
              </a:rPr>
              <a:t>C</a:t>
            </a:r>
            <a:r>
              <a:rPr lang="en-US" sz="2800">
                <a:solidFill>
                  <a:srgbClr val="FFFF99"/>
                </a:solidFill>
                <a:cs typeface="Arial" charset="0"/>
              </a:rPr>
              <a:t>—COO</a:t>
            </a:r>
            <a:r>
              <a:rPr lang="en-US" sz="2800" baseline="30000">
                <a:solidFill>
                  <a:srgbClr val="FFFF99"/>
                </a:solidFill>
                <a:cs typeface="Arial" charset="0"/>
              </a:rPr>
              <a:t>-</a:t>
            </a:r>
          </a:p>
        </p:txBody>
      </p:sp>
      <p:sp>
        <p:nvSpPr>
          <p:cNvPr id="9240" name="Text Box 24"/>
          <p:cNvSpPr txBox="1">
            <a:spLocks noChangeArrowheads="1"/>
          </p:cNvSpPr>
          <p:nvPr/>
        </p:nvSpPr>
        <p:spPr bwMode="auto">
          <a:xfrm>
            <a:off x="877888" y="4235450"/>
            <a:ext cx="9255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800">
                <a:solidFill>
                  <a:srgbClr val="FFFF99"/>
                </a:solidFill>
              </a:rPr>
              <a:t>C=O</a:t>
            </a:r>
          </a:p>
        </p:txBody>
      </p:sp>
      <p:sp>
        <p:nvSpPr>
          <p:cNvPr id="9241" name="Text Box 25"/>
          <p:cNvSpPr txBox="1">
            <a:spLocks noChangeArrowheads="1"/>
          </p:cNvSpPr>
          <p:nvPr/>
        </p:nvSpPr>
        <p:spPr bwMode="auto">
          <a:xfrm>
            <a:off x="877888" y="4997450"/>
            <a:ext cx="10747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800">
                <a:solidFill>
                  <a:srgbClr val="FFFF99"/>
                </a:solidFill>
              </a:rPr>
              <a:t>COO</a:t>
            </a:r>
            <a:r>
              <a:rPr lang="en-US" sz="2800" baseline="30000">
                <a:solidFill>
                  <a:srgbClr val="FFFF99"/>
                </a:solidFill>
              </a:rPr>
              <a:t>-</a:t>
            </a:r>
          </a:p>
        </p:txBody>
      </p:sp>
      <p:sp>
        <p:nvSpPr>
          <p:cNvPr id="9242" name="Line 26"/>
          <p:cNvSpPr>
            <a:spLocks noChangeShapeType="1"/>
          </p:cNvSpPr>
          <p:nvPr/>
        </p:nvSpPr>
        <p:spPr bwMode="auto">
          <a:xfrm>
            <a:off x="1079500" y="3930650"/>
            <a:ext cx="0" cy="304800"/>
          </a:xfrm>
          <a:prstGeom prst="line">
            <a:avLst/>
          </a:prstGeom>
          <a:noFill/>
          <a:ln w="28575">
            <a:solidFill>
              <a:srgbClr val="FFFF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243" name="Line 27"/>
          <p:cNvSpPr>
            <a:spLocks noChangeShapeType="1"/>
          </p:cNvSpPr>
          <p:nvPr/>
        </p:nvSpPr>
        <p:spPr bwMode="auto">
          <a:xfrm>
            <a:off x="1085850" y="4719638"/>
            <a:ext cx="0" cy="304800"/>
          </a:xfrm>
          <a:prstGeom prst="line">
            <a:avLst/>
          </a:prstGeom>
          <a:noFill/>
          <a:ln w="28575">
            <a:solidFill>
              <a:srgbClr val="FFFF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244" name="Text Box 28"/>
          <p:cNvSpPr txBox="1">
            <a:spLocks noChangeArrowheads="1"/>
          </p:cNvSpPr>
          <p:nvPr/>
        </p:nvSpPr>
        <p:spPr bwMode="auto">
          <a:xfrm>
            <a:off x="6648450" y="3505200"/>
            <a:ext cx="20796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800">
                <a:solidFill>
                  <a:srgbClr val="FFFF99"/>
                </a:solidFill>
              </a:rPr>
              <a:t>H</a:t>
            </a:r>
            <a:r>
              <a:rPr lang="en-US" sz="2800" baseline="-25000">
                <a:solidFill>
                  <a:srgbClr val="FFFF99"/>
                </a:solidFill>
              </a:rPr>
              <a:t>2</a:t>
            </a:r>
            <a:r>
              <a:rPr lang="en-US" sz="2800">
                <a:solidFill>
                  <a:srgbClr val="FFFF99"/>
                </a:solidFill>
              </a:rPr>
              <a:t>C</a:t>
            </a:r>
            <a:r>
              <a:rPr lang="en-US" sz="2800">
                <a:solidFill>
                  <a:srgbClr val="FFFF99"/>
                </a:solidFill>
                <a:cs typeface="Arial" charset="0"/>
              </a:rPr>
              <a:t>—COO</a:t>
            </a:r>
            <a:r>
              <a:rPr lang="en-US" sz="2800" baseline="30000">
                <a:solidFill>
                  <a:srgbClr val="FFFF99"/>
                </a:solidFill>
                <a:cs typeface="Arial" charset="0"/>
              </a:rPr>
              <a:t>-</a:t>
            </a:r>
          </a:p>
        </p:txBody>
      </p:sp>
      <p:sp>
        <p:nvSpPr>
          <p:cNvPr id="9245" name="Text Box 29"/>
          <p:cNvSpPr txBox="1">
            <a:spLocks noChangeArrowheads="1"/>
          </p:cNvSpPr>
          <p:nvPr/>
        </p:nvSpPr>
        <p:spPr bwMode="auto">
          <a:xfrm>
            <a:off x="7050088" y="4311650"/>
            <a:ext cx="9255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800">
                <a:solidFill>
                  <a:srgbClr val="FFFF99"/>
                </a:solidFill>
              </a:rPr>
              <a:t>C=O</a:t>
            </a:r>
          </a:p>
        </p:txBody>
      </p:sp>
      <p:sp>
        <p:nvSpPr>
          <p:cNvPr id="9246" name="Text Box 30"/>
          <p:cNvSpPr txBox="1">
            <a:spLocks noChangeArrowheads="1"/>
          </p:cNvSpPr>
          <p:nvPr/>
        </p:nvSpPr>
        <p:spPr bwMode="auto">
          <a:xfrm>
            <a:off x="7050088" y="5073650"/>
            <a:ext cx="10747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800">
                <a:solidFill>
                  <a:srgbClr val="FFFF99"/>
                </a:solidFill>
              </a:rPr>
              <a:t>COO</a:t>
            </a:r>
            <a:r>
              <a:rPr lang="en-US" sz="2800" baseline="30000">
                <a:solidFill>
                  <a:srgbClr val="FFFF99"/>
                </a:solidFill>
              </a:rPr>
              <a:t>-</a:t>
            </a:r>
          </a:p>
        </p:txBody>
      </p:sp>
      <p:sp>
        <p:nvSpPr>
          <p:cNvPr id="9247" name="Line 31"/>
          <p:cNvSpPr>
            <a:spLocks noChangeShapeType="1"/>
          </p:cNvSpPr>
          <p:nvPr/>
        </p:nvSpPr>
        <p:spPr bwMode="auto">
          <a:xfrm>
            <a:off x="7251700" y="4006850"/>
            <a:ext cx="0" cy="304800"/>
          </a:xfrm>
          <a:prstGeom prst="line">
            <a:avLst/>
          </a:prstGeom>
          <a:noFill/>
          <a:ln w="28575">
            <a:solidFill>
              <a:srgbClr val="FFFF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248" name="Line 32"/>
          <p:cNvSpPr>
            <a:spLocks noChangeShapeType="1"/>
          </p:cNvSpPr>
          <p:nvPr/>
        </p:nvSpPr>
        <p:spPr bwMode="auto">
          <a:xfrm>
            <a:off x="7258050" y="4795838"/>
            <a:ext cx="0" cy="304800"/>
          </a:xfrm>
          <a:prstGeom prst="line">
            <a:avLst/>
          </a:prstGeom>
          <a:noFill/>
          <a:ln w="28575">
            <a:solidFill>
              <a:srgbClr val="FFFF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249" name="Text Box 33"/>
          <p:cNvSpPr txBox="1">
            <a:spLocks noChangeArrowheads="1"/>
          </p:cNvSpPr>
          <p:nvPr/>
        </p:nvSpPr>
        <p:spPr bwMode="auto">
          <a:xfrm>
            <a:off x="7086600" y="1828800"/>
            <a:ext cx="8524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800">
                <a:solidFill>
                  <a:srgbClr val="FF00FF"/>
                </a:solidFill>
              </a:rPr>
              <a:t>CO</a:t>
            </a:r>
            <a:r>
              <a:rPr lang="en-US" sz="2800" baseline="-25000">
                <a:solidFill>
                  <a:srgbClr val="FF00FF"/>
                </a:solidFill>
              </a:rPr>
              <a:t>2</a:t>
            </a:r>
          </a:p>
        </p:txBody>
      </p:sp>
      <p:sp>
        <p:nvSpPr>
          <p:cNvPr id="9250" name="Text Box 34"/>
          <p:cNvSpPr txBox="1">
            <a:spLocks noChangeArrowheads="1"/>
          </p:cNvSpPr>
          <p:nvPr/>
        </p:nvSpPr>
        <p:spPr bwMode="auto">
          <a:xfrm>
            <a:off x="7086600" y="1143000"/>
            <a:ext cx="8524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800">
                <a:solidFill>
                  <a:srgbClr val="FF00FF"/>
                </a:solidFill>
              </a:rPr>
              <a:t>CO</a:t>
            </a:r>
            <a:r>
              <a:rPr lang="en-US" sz="2800" baseline="-25000">
                <a:solidFill>
                  <a:srgbClr val="FF00FF"/>
                </a:solidFill>
              </a:rPr>
              <a:t>2</a:t>
            </a:r>
          </a:p>
        </p:txBody>
      </p:sp>
      <p:sp>
        <p:nvSpPr>
          <p:cNvPr id="9251" name="AutoShape 35"/>
          <p:cNvSpPr>
            <a:spLocks noChangeArrowheads="1"/>
          </p:cNvSpPr>
          <p:nvPr/>
        </p:nvSpPr>
        <p:spPr bwMode="auto">
          <a:xfrm>
            <a:off x="2819400" y="3048000"/>
            <a:ext cx="381000" cy="228600"/>
          </a:xfrm>
          <a:prstGeom prst="rightArrow">
            <a:avLst>
              <a:gd name="adj1" fmla="val 50000"/>
              <a:gd name="adj2" fmla="val 41667"/>
            </a:avLst>
          </a:prstGeom>
          <a:solidFill>
            <a:srgbClr val="FFFF99"/>
          </a:solidFill>
          <a:ln w="9525" algn="ctr">
            <a:solidFill>
              <a:srgbClr val="FFFF99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52" name="AutoShape 36"/>
          <p:cNvSpPr>
            <a:spLocks noChangeArrowheads="1"/>
          </p:cNvSpPr>
          <p:nvPr/>
        </p:nvSpPr>
        <p:spPr bwMode="auto">
          <a:xfrm>
            <a:off x="6477000" y="3048000"/>
            <a:ext cx="381000" cy="228600"/>
          </a:xfrm>
          <a:prstGeom prst="rightArrow">
            <a:avLst>
              <a:gd name="adj1" fmla="val 50000"/>
              <a:gd name="adj2" fmla="val 41667"/>
            </a:avLst>
          </a:prstGeom>
          <a:solidFill>
            <a:srgbClr val="FFFF99"/>
          </a:solidFill>
          <a:ln w="9525" algn="ctr">
            <a:solidFill>
              <a:srgbClr val="FFFF99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cxnSp>
        <p:nvCxnSpPr>
          <p:cNvPr id="9253" name="AutoShape 37"/>
          <p:cNvCxnSpPr>
            <a:cxnSpLocks noChangeShapeType="1"/>
          </p:cNvCxnSpPr>
          <p:nvPr/>
        </p:nvCxnSpPr>
        <p:spPr bwMode="auto">
          <a:xfrm rot="16200000" flipV="1">
            <a:off x="4495800" y="2895600"/>
            <a:ext cx="76200" cy="6172200"/>
          </a:xfrm>
          <a:prstGeom prst="curvedConnector3">
            <a:avLst>
              <a:gd name="adj1" fmla="val -883333"/>
            </a:avLst>
          </a:prstGeom>
          <a:noFill/>
          <a:ln w="28575">
            <a:solidFill>
              <a:srgbClr val="FFFF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54" name="Text Box 38"/>
          <p:cNvSpPr txBox="1">
            <a:spLocks noChangeArrowheads="1"/>
          </p:cNvSpPr>
          <p:nvPr/>
        </p:nvSpPr>
        <p:spPr bwMode="auto">
          <a:xfrm>
            <a:off x="615950" y="5562600"/>
            <a:ext cx="162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000">
                <a:solidFill>
                  <a:srgbClr val="FF9999"/>
                </a:solidFill>
              </a:rPr>
              <a:t>oxaloacetate</a:t>
            </a:r>
          </a:p>
        </p:txBody>
      </p:sp>
      <p:sp>
        <p:nvSpPr>
          <p:cNvPr id="9255" name="Text Box 39"/>
          <p:cNvSpPr txBox="1">
            <a:spLocks noChangeArrowheads="1"/>
          </p:cNvSpPr>
          <p:nvPr/>
        </p:nvSpPr>
        <p:spPr bwMode="auto">
          <a:xfrm>
            <a:off x="6788150" y="5562600"/>
            <a:ext cx="162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000">
                <a:solidFill>
                  <a:srgbClr val="FF9999"/>
                </a:solidFill>
              </a:rPr>
              <a:t>oxaloacetate</a:t>
            </a:r>
          </a:p>
        </p:txBody>
      </p:sp>
      <p:sp>
        <p:nvSpPr>
          <p:cNvPr id="9256" name="Text Box 40"/>
          <p:cNvSpPr txBox="1">
            <a:spLocks noChangeArrowheads="1"/>
          </p:cNvSpPr>
          <p:nvPr/>
        </p:nvSpPr>
        <p:spPr bwMode="auto">
          <a:xfrm>
            <a:off x="3352800" y="304800"/>
            <a:ext cx="31511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800">
                <a:solidFill>
                  <a:srgbClr val="FF9999"/>
                </a:solidFill>
              </a:rPr>
              <a:t>Logic of TCA cycle</a:t>
            </a:r>
          </a:p>
        </p:txBody>
      </p:sp>
      <p:sp>
        <p:nvSpPr>
          <p:cNvPr id="9257" name="Text Box 42"/>
          <p:cNvSpPr txBox="1">
            <a:spLocks noChangeArrowheads="1"/>
          </p:cNvSpPr>
          <p:nvPr/>
        </p:nvSpPr>
        <p:spPr bwMode="auto">
          <a:xfrm>
            <a:off x="635000" y="2590800"/>
            <a:ext cx="14271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000">
                <a:solidFill>
                  <a:srgbClr val="FF9999"/>
                </a:solidFill>
              </a:rPr>
              <a:t>acetyl-CoA</a:t>
            </a:r>
          </a:p>
        </p:txBody>
      </p:sp>
      <p:sp>
        <p:nvSpPr>
          <p:cNvPr id="9258" name="Text Box 43"/>
          <p:cNvSpPr txBox="1">
            <a:spLocks noChangeArrowheads="1"/>
          </p:cNvSpPr>
          <p:nvPr/>
        </p:nvSpPr>
        <p:spPr bwMode="auto">
          <a:xfrm>
            <a:off x="1162050" y="2935288"/>
            <a:ext cx="361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FFFF99"/>
                </a:solidFill>
              </a:rPr>
              <a:t>+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1928</TotalTime>
  <Words>494</Words>
  <Application>Microsoft Office PowerPoint</Application>
  <PresentationFormat>On-screen Show (4:3)</PresentationFormat>
  <Paragraphs>199</Paragraphs>
  <Slides>29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Default Design</vt:lpstr>
      <vt:lpstr>PowerPoint Presentation</vt:lpstr>
      <vt:lpstr>Purpose of the Citric Acid Cycle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Stoichiometry of the TCA Cycle</vt:lpstr>
      <vt:lpstr>PowerPoint Presentation</vt:lpstr>
      <vt:lpstr>Control of Citrate Synthase, Isocitrate DH, a-Ketoglutarate DH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California, Santa Barbara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John Lew</dc:creator>
  <cp:lastModifiedBy>John Lew</cp:lastModifiedBy>
  <cp:revision>46</cp:revision>
  <dcterms:created xsi:type="dcterms:W3CDTF">2009-02-02T23:46:51Z</dcterms:created>
  <dcterms:modified xsi:type="dcterms:W3CDTF">2013-02-08T00:04:28Z</dcterms:modified>
</cp:coreProperties>
</file>